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693"/>
  </p:normalViewPr>
  <p:slideViewPr>
    <p:cSldViewPr>
      <p:cViewPr varScale="1">
        <p:scale>
          <a:sx n="67" d="100"/>
          <a:sy n="67" d="100"/>
        </p:scale>
        <p:origin x="64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ticaserver\users\g02223\Aattica\AGMs\EGM-Sep2024\EGM%20support_Sep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ticaserver\users\g02223\Aattica\AGMs\EGM-Sep2024\EGM%20support_Sep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ticaserver\users\g02223\Aattica\AGMs\EGM-Sep2024\EGM%20support_Sep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ticaserver\users\g02223\Aattica\AGMs\EGM-Sep2024\EGM%20support_Sep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ticaserver\users\g02223\Aattica\AGMs\EGM-Sep2024\EGM%20support_Sep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ticaserver\users\g02223\Aattica\AGMs\EGM-Sep2024\EGM%20support_Sep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Bank'!$B$3</c:f>
              <c:strCache>
                <c:ptCount val="1"/>
                <c:pt idx="0">
                  <c:v>Ενήμερες Χορηγήσεις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5-CC4E-A57D-015E6101BD79}"/>
              </c:ext>
            </c:extLst>
          </c:dPt>
          <c:dPt>
            <c:idx val="1"/>
            <c:invertIfNegative val="0"/>
            <c:bubble3D val="0"/>
            <c:spPr>
              <a:solidFill>
                <a:srgbClr val="FF68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5-CC4E-A57D-015E6101BD7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5-CC4E-A57D-015E6101BD7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&gt;4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65-CC4E-A57D-015E6101BD7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&gt;7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65-CC4E-A57D-015E6101BD7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Bank'!$C$2:$E$2</c:f>
              <c:strCache>
                <c:ptCount val="3"/>
                <c:pt idx="0">
                  <c:v>2023 Pro-forma</c:v>
                </c:pt>
                <c:pt idx="1">
                  <c:v>2025e</c:v>
                </c:pt>
                <c:pt idx="2">
                  <c:v>2027e</c:v>
                </c:pt>
              </c:strCache>
            </c:strRef>
          </c:cat>
          <c:val>
            <c:numRef>
              <c:f>'New Bank'!$C$3:$E$3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4.5</c:v>
                </c:pt>
                <c:pt idx="2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165-CC4E-A57D-015E6101B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27392"/>
        <c:axId val="81127952"/>
      </c:barChart>
      <c:catAx>
        <c:axId val="811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1127952"/>
        <c:crosses val="autoZero"/>
        <c:auto val="1"/>
        <c:lblAlgn val="ctr"/>
        <c:lblOffset val="100"/>
        <c:noMultiLvlLbl val="0"/>
      </c:catAx>
      <c:valAx>
        <c:axId val="81127952"/>
        <c:scaling>
          <c:orientation val="minMax"/>
          <c:min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8112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Bank'!$B$4</c:f>
              <c:strCache>
                <c:ptCount val="1"/>
                <c:pt idx="0">
                  <c:v>Καταθέσεις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78-2443-AEBB-E573D8776356}"/>
              </c:ext>
            </c:extLst>
          </c:dPt>
          <c:dPt>
            <c:idx val="1"/>
            <c:invertIfNegative val="0"/>
            <c:bubble3D val="0"/>
            <c:spPr>
              <a:solidFill>
                <a:srgbClr val="FF68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78-2443-AEBB-E573D877635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78-2443-AEBB-E573D877635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~10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78-2443-AEBB-E573D87763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&gt;11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78-2443-AEBB-E573D87763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Bank'!$C$2:$E$2</c:f>
              <c:strCache>
                <c:ptCount val="3"/>
                <c:pt idx="0">
                  <c:v>2023 Pro-forma</c:v>
                </c:pt>
                <c:pt idx="1">
                  <c:v>2025e</c:v>
                </c:pt>
                <c:pt idx="2">
                  <c:v>2027e</c:v>
                </c:pt>
              </c:strCache>
            </c:strRef>
          </c:cat>
          <c:val>
            <c:numRef>
              <c:f>'New Bank'!$C$4:$E$4</c:f>
              <c:numCache>
                <c:formatCode>General</c:formatCode>
                <c:ptCount val="3"/>
                <c:pt idx="0">
                  <c:v>5.8</c:v>
                </c:pt>
                <c:pt idx="1">
                  <c:v>9.9</c:v>
                </c:pt>
                <c:pt idx="2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78-2443-AEBB-E573D8776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47472"/>
        <c:axId val="167848032"/>
      </c:barChart>
      <c:catAx>
        <c:axId val="16784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7848032"/>
        <c:crosses val="autoZero"/>
        <c:auto val="1"/>
        <c:lblAlgn val="ctr"/>
        <c:lblOffset val="100"/>
        <c:noMultiLvlLbl val="0"/>
      </c:catAx>
      <c:valAx>
        <c:axId val="167848032"/>
        <c:scaling>
          <c:orientation val="minMax"/>
          <c:min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16784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Bank'!$B$5</c:f>
              <c:strCache>
                <c:ptCount val="1"/>
                <c:pt idx="0">
                  <c:v>Κέρδη προ προβλέψεων (ΡΡΙ)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0D-7947-BAF5-60A663D721DC}"/>
              </c:ext>
            </c:extLst>
          </c:dPt>
          <c:dPt>
            <c:idx val="1"/>
            <c:invertIfNegative val="0"/>
            <c:bubble3D val="0"/>
            <c:spPr>
              <a:solidFill>
                <a:srgbClr val="FF68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0D-7947-BAF5-60A663D721D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0D-7947-BAF5-60A663D721D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0D-7947-BAF5-60A663D721D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&gt;250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0D-7947-BAF5-60A663D721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Bank'!$C$2:$E$2</c:f>
              <c:strCache>
                <c:ptCount val="3"/>
                <c:pt idx="0">
                  <c:v>2023 Pro-forma</c:v>
                </c:pt>
                <c:pt idx="1">
                  <c:v>2025e</c:v>
                </c:pt>
                <c:pt idx="2">
                  <c:v>2027e</c:v>
                </c:pt>
              </c:strCache>
            </c:strRef>
          </c:cat>
          <c:val>
            <c:numRef>
              <c:f>'New Bank'!$C$5:$E$5</c:f>
              <c:numCache>
                <c:formatCode>General</c:formatCode>
                <c:ptCount val="3"/>
                <c:pt idx="0">
                  <c:v>43</c:v>
                </c:pt>
                <c:pt idx="1">
                  <c:v>177</c:v>
                </c:pt>
                <c:pt idx="2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0D-7947-BAF5-60A663D7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850272"/>
        <c:axId val="167850832"/>
      </c:barChart>
      <c:catAx>
        <c:axId val="16785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7850832"/>
        <c:crosses val="autoZero"/>
        <c:auto val="1"/>
        <c:lblAlgn val="ctr"/>
        <c:lblOffset val="100"/>
        <c:noMultiLvlLbl val="0"/>
      </c:catAx>
      <c:valAx>
        <c:axId val="16785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85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Bank'!$B$6</c:f>
              <c:strCache>
                <c:ptCount val="1"/>
                <c:pt idx="0">
                  <c:v>Απόδοση Κεφαλαίων (RoTE)*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A2-5F45-B332-04B5317CE3C9}"/>
              </c:ext>
            </c:extLst>
          </c:dPt>
          <c:dPt>
            <c:idx val="1"/>
            <c:invertIfNegative val="0"/>
            <c:bubble3D val="0"/>
            <c:spPr>
              <a:solidFill>
                <a:srgbClr val="FF68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A2-5F45-B332-04B5317CE3C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A2-5F45-B332-04B5317CE3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A2-5F45-B332-04B5317CE3C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A2-5F45-B332-04B5317CE3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&gt;22%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A2-5F45-B332-04B5317CE3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Bank'!$C$2:$F$2</c:f>
              <c:strCache>
                <c:ptCount val="4"/>
                <c:pt idx="0">
                  <c:v>2023 Pro-forma</c:v>
                </c:pt>
                <c:pt idx="1">
                  <c:v>2025e</c:v>
                </c:pt>
                <c:pt idx="2">
                  <c:v>2027e</c:v>
                </c:pt>
                <c:pt idx="3">
                  <c:v>Greek Banks**</c:v>
                </c:pt>
              </c:strCache>
            </c:strRef>
          </c:cat>
          <c:val>
            <c:numRef>
              <c:f>'New Bank'!$C$6:$F$6</c:f>
              <c:numCache>
                <c:formatCode>0%</c:formatCode>
                <c:ptCount val="4"/>
                <c:pt idx="0">
                  <c:v>2E-3</c:v>
                </c:pt>
                <c:pt idx="1">
                  <c:v>0.19600000000000001</c:v>
                </c:pt>
                <c:pt idx="2">
                  <c:v>0.23599999999999999</c:v>
                </c:pt>
                <c:pt idx="3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EA2-5F45-B332-04B5317CE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37712"/>
        <c:axId val="167938272"/>
      </c:barChart>
      <c:catAx>
        <c:axId val="1679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7938272"/>
        <c:crosses val="autoZero"/>
        <c:auto val="1"/>
        <c:lblAlgn val="ctr"/>
        <c:lblOffset val="100"/>
        <c:noMultiLvlLbl val="0"/>
      </c:catAx>
      <c:valAx>
        <c:axId val="167938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793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Bank'!$B$7</c:f>
              <c:strCache>
                <c:ptCount val="1"/>
                <c:pt idx="0">
                  <c:v>NPEs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48-7442-A2A1-42F114CE51CD}"/>
              </c:ext>
            </c:extLst>
          </c:dPt>
          <c:dPt>
            <c:idx val="1"/>
            <c:invertIfNegative val="0"/>
            <c:bubble3D val="0"/>
            <c:spPr>
              <a:solidFill>
                <a:srgbClr val="FF68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48-7442-A2A1-42F114CE51C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48-7442-A2A1-42F114CE51C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48-7442-A2A1-42F114CE51C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&lt;3%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48-7442-A2A1-42F114CE51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&lt;3%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48-7442-A2A1-42F114CE51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Bank'!$C$2:$F$2</c:f>
              <c:strCache>
                <c:ptCount val="4"/>
                <c:pt idx="0">
                  <c:v>2023 Pro-forma</c:v>
                </c:pt>
                <c:pt idx="1">
                  <c:v>2025e</c:v>
                </c:pt>
                <c:pt idx="2">
                  <c:v>2027e</c:v>
                </c:pt>
                <c:pt idx="3">
                  <c:v>Greek Banks**</c:v>
                </c:pt>
              </c:strCache>
            </c:strRef>
          </c:cat>
          <c:val>
            <c:numRef>
              <c:f>'New Bank'!$C$7:$F$7</c:f>
              <c:numCache>
                <c:formatCode>0%</c:formatCode>
                <c:ptCount val="4"/>
                <c:pt idx="0">
                  <c:v>0.56000000000000005</c:v>
                </c:pt>
                <c:pt idx="1">
                  <c:v>2.5999999999999999E-2</c:v>
                </c:pt>
                <c:pt idx="2">
                  <c:v>2.8000000000000001E-2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48-7442-A2A1-42F114CE5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14752"/>
        <c:axId val="168615312"/>
      </c:barChart>
      <c:catAx>
        <c:axId val="1686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8615312"/>
        <c:crosses val="autoZero"/>
        <c:auto val="1"/>
        <c:lblAlgn val="ctr"/>
        <c:lblOffset val="100"/>
        <c:noMultiLvlLbl val="0"/>
      </c:catAx>
      <c:valAx>
        <c:axId val="168615312"/>
        <c:scaling>
          <c:orientation val="minMax"/>
          <c:max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6861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Bank'!$B$9</c:f>
              <c:strCache>
                <c:ptCount val="1"/>
                <c:pt idx="0">
                  <c:v>CET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AF-4142-A500-DB181AC1A23E}"/>
              </c:ext>
            </c:extLst>
          </c:dPt>
          <c:dPt>
            <c:idx val="1"/>
            <c:invertIfNegative val="0"/>
            <c:bubble3D val="0"/>
            <c:spPr>
              <a:solidFill>
                <a:srgbClr val="FF68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AF-4142-A500-DB181AC1A23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AF-4142-A500-DB181AC1A2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AF-4142-A500-DB181AC1A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Bank'!$C$2:$F$2</c:f>
              <c:strCache>
                <c:ptCount val="4"/>
                <c:pt idx="0">
                  <c:v>2023 Pro-forma</c:v>
                </c:pt>
                <c:pt idx="1">
                  <c:v>2025e</c:v>
                </c:pt>
                <c:pt idx="2">
                  <c:v>2027e</c:v>
                </c:pt>
                <c:pt idx="3">
                  <c:v>Greek Banks**</c:v>
                </c:pt>
              </c:strCache>
            </c:strRef>
          </c:cat>
          <c:val>
            <c:numRef>
              <c:f>'New Bank'!$C$9:$F$9</c:f>
              <c:numCache>
                <c:formatCode>0.0%</c:formatCode>
                <c:ptCount val="4"/>
                <c:pt idx="0">
                  <c:v>0.123</c:v>
                </c:pt>
                <c:pt idx="1">
                  <c:v>0.14299999999999999</c:v>
                </c:pt>
                <c:pt idx="2">
                  <c:v>0.154</c:v>
                </c:pt>
                <c:pt idx="3">
                  <c:v>0.16200000000000001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AF-4142-A500-DB181AC1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17552"/>
        <c:axId val="168345920"/>
      </c:barChart>
      <c:catAx>
        <c:axId val="16861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8345920"/>
        <c:crosses val="autoZero"/>
        <c:auto val="1"/>
        <c:lblAlgn val="ctr"/>
        <c:lblOffset val="100"/>
        <c:noMultiLvlLbl val="0"/>
      </c:catAx>
      <c:valAx>
        <c:axId val="168345920"/>
        <c:scaling>
          <c:orientation val="minMax"/>
          <c:min val="0.1"/>
        </c:scaling>
        <c:delete val="1"/>
        <c:axPos val="l"/>
        <c:numFmt formatCode="0.0%" sourceLinked="1"/>
        <c:majorTickMark val="none"/>
        <c:minorTickMark val="none"/>
        <c:tickLblPos val="nextTo"/>
        <c:crossAx val="16861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1436-2FE0-4558-A39E-0956E332CBC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06743-A6D3-4D62-B8FC-1876DFF3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8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F3A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5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7600" cy="19364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4301" y="0"/>
            <a:ext cx="2782804" cy="25709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F3A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7600" cy="19364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4301" y="0"/>
            <a:ext cx="2782804" cy="25709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F3A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7600" cy="9131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F3A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7651" cy="9144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219" y="8082991"/>
            <a:ext cx="176733" cy="16343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2313" y="8124554"/>
            <a:ext cx="253779" cy="1246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9051" y="8076458"/>
            <a:ext cx="243743" cy="1729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14054" y="8124546"/>
            <a:ext cx="122339" cy="1246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492" y="8124550"/>
            <a:ext cx="229280" cy="1249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95029" y="8124639"/>
            <a:ext cx="151031" cy="1591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79001" y="8076458"/>
            <a:ext cx="118364" cy="17277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9832" y="8074346"/>
            <a:ext cx="252383" cy="174884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228911" y="8127365"/>
            <a:ext cx="12065" cy="119380"/>
          </a:xfrm>
          <a:custGeom>
            <a:avLst/>
            <a:gdLst/>
            <a:ahLst/>
            <a:cxnLst/>
            <a:rect l="l" t="t" r="r" b="b"/>
            <a:pathLst>
              <a:path w="12064" h="119379">
                <a:moveTo>
                  <a:pt x="11442" y="0"/>
                </a:moveTo>
                <a:lnTo>
                  <a:pt x="0" y="0"/>
                </a:lnTo>
                <a:lnTo>
                  <a:pt x="0" y="119075"/>
                </a:lnTo>
                <a:lnTo>
                  <a:pt x="11442" y="119075"/>
                </a:lnTo>
                <a:lnTo>
                  <a:pt x="11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3310" y="8124546"/>
            <a:ext cx="122339" cy="12467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05575" y="8075989"/>
            <a:ext cx="104368" cy="20779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29544" y="8124550"/>
            <a:ext cx="108813" cy="12490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71272" y="8127359"/>
            <a:ext cx="102031" cy="11907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3907383" y="8127365"/>
            <a:ext cx="12065" cy="119380"/>
          </a:xfrm>
          <a:custGeom>
            <a:avLst/>
            <a:gdLst/>
            <a:ahLst/>
            <a:cxnLst/>
            <a:rect l="l" t="t" r="r" b="b"/>
            <a:pathLst>
              <a:path w="12064" h="119379">
                <a:moveTo>
                  <a:pt x="11442" y="0"/>
                </a:moveTo>
                <a:lnTo>
                  <a:pt x="0" y="0"/>
                </a:lnTo>
                <a:lnTo>
                  <a:pt x="0" y="119075"/>
                </a:lnTo>
                <a:lnTo>
                  <a:pt x="11442" y="119075"/>
                </a:lnTo>
                <a:lnTo>
                  <a:pt x="11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57819" y="8076458"/>
            <a:ext cx="253777" cy="172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8745" y="821097"/>
            <a:ext cx="460375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F3A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9199" y="8503920"/>
            <a:ext cx="5203952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202" y="3611733"/>
            <a:ext cx="8507730" cy="1699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990"/>
              </a:lnSpc>
              <a:spcBef>
                <a:spcPts val="130"/>
              </a:spcBef>
            </a:pPr>
            <a:r>
              <a:rPr sz="6050" dirty="0">
                <a:solidFill>
                  <a:srgbClr val="FFFFFF"/>
                </a:solidFill>
              </a:rPr>
              <a:t>Έκτακτη</a:t>
            </a:r>
            <a:r>
              <a:rPr sz="6050" spc="-35" dirty="0">
                <a:solidFill>
                  <a:srgbClr val="FFFFFF"/>
                </a:solidFill>
              </a:rPr>
              <a:t> </a:t>
            </a:r>
            <a:r>
              <a:rPr sz="6050" dirty="0">
                <a:solidFill>
                  <a:srgbClr val="FFFFFF"/>
                </a:solidFill>
              </a:rPr>
              <a:t>Γενική</a:t>
            </a:r>
            <a:r>
              <a:rPr sz="6050" spc="-20" dirty="0">
                <a:solidFill>
                  <a:srgbClr val="FFFFFF"/>
                </a:solidFill>
              </a:rPr>
              <a:t> </a:t>
            </a:r>
            <a:r>
              <a:rPr sz="6050" spc="-10" dirty="0">
                <a:solidFill>
                  <a:srgbClr val="FFFFFF"/>
                </a:solidFill>
              </a:rPr>
              <a:t>Συνέλευση</a:t>
            </a:r>
            <a:endParaRPr sz="6050"/>
          </a:p>
          <a:p>
            <a:pPr marL="12700">
              <a:lnSpc>
                <a:spcPts val="6150"/>
              </a:lnSpc>
            </a:pPr>
            <a:r>
              <a:rPr sz="5350" b="0" dirty="0">
                <a:solidFill>
                  <a:srgbClr val="FF6700"/>
                </a:solidFill>
                <a:latin typeface="Calibri Light"/>
                <a:cs typeface="Calibri Light"/>
              </a:rPr>
              <a:t>25</a:t>
            </a:r>
            <a:r>
              <a:rPr sz="5350" b="0" spc="5" dirty="0">
                <a:solidFill>
                  <a:srgbClr val="FF6700"/>
                </a:solidFill>
                <a:latin typeface="Calibri Light"/>
                <a:cs typeface="Calibri Light"/>
              </a:rPr>
              <a:t> </a:t>
            </a:r>
            <a:r>
              <a:rPr sz="5350" b="0" dirty="0">
                <a:solidFill>
                  <a:srgbClr val="FF6700"/>
                </a:solidFill>
                <a:latin typeface="Calibri Light"/>
                <a:cs typeface="Calibri Light"/>
              </a:rPr>
              <a:t>Σεπτεμβρίου </a:t>
            </a:r>
            <a:r>
              <a:rPr sz="5350" b="0" spc="-20" dirty="0">
                <a:solidFill>
                  <a:srgbClr val="FF6700"/>
                </a:solidFill>
                <a:latin typeface="Calibri Light"/>
                <a:cs typeface="Calibri Light"/>
              </a:rPr>
              <a:t>2024</a:t>
            </a:r>
            <a:endParaRPr sz="53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1628" y="5635983"/>
            <a:ext cx="4735672" cy="3508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6114E"/>
                </a:solidFill>
              </a:rPr>
              <a:t>Χρήση</a:t>
            </a:r>
            <a:r>
              <a:rPr sz="3200" spc="-50" dirty="0">
                <a:solidFill>
                  <a:srgbClr val="16114E"/>
                </a:solidFill>
              </a:rPr>
              <a:t> </a:t>
            </a:r>
            <a:r>
              <a:rPr sz="3200" dirty="0"/>
              <a:t>Κεφαλαίων</a:t>
            </a:r>
            <a:r>
              <a:rPr sz="3200" spc="-55" dirty="0"/>
              <a:t> </a:t>
            </a:r>
            <a:r>
              <a:rPr sz="3200" spc="-25" dirty="0"/>
              <a:t>ΑΜΚ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740772" y="3173341"/>
            <a:ext cx="12544584" cy="4490600"/>
            <a:chOff x="1740772" y="3173341"/>
            <a:chExt cx="12544584" cy="4490600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9639" y="3234950"/>
              <a:ext cx="3225717" cy="43009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0772" y="3234950"/>
              <a:ext cx="3225717" cy="4300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4346" y="3173341"/>
              <a:ext cx="3356063" cy="4474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3528" y="3189185"/>
              <a:ext cx="3358007" cy="44747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54616" y="3382028"/>
            <a:ext cx="22288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6203" y="3382028"/>
            <a:ext cx="22288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7791" y="3382028"/>
            <a:ext cx="22288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9378" y="3382028"/>
            <a:ext cx="22288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8788" y="4423997"/>
            <a:ext cx="1609725" cy="9594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555"/>
              </a:spcBef>
            </a:pPr>
            <a:r>
              <a:rPr sz="2300" b="1" spc="-10" dirty="0">
                <a:solidFill>
                  <a:schemeClr val="bg1"/>
                </a:solidFill>
                <a:latin typeface="Calibri"/>
                <a:cs typeface="Calibri"/>
              </a:rPr>
              <a:t>Ζημιά </a:t>
            </a:r>
            <a:r>
              <a:rPr sz="2300" b="1" spc="-20" dirty="0">
                <a:solidFill>
                  <a:schemeClr val="bg1"/>
                </a:solidFill>
                <a:latin typeface="Calibri"/>
                <a:cs typeface="Calibri"/>
              </a:rPr>
              <a:t>εκκαθάρισης </a:t>
            </a:r>
            <a:r>
              <a:rPr sz="2300" b="1" spc="-25" dirty="0">
                <a:solidFill>
                  <a:schemeClr val="bg1"/>
                </a:solidFill>
                <a:latin typeface="Calibri"/>
                <a:cs typeface="Calibri"/>
              </a:rPr>
              <a:t>ΜΕΑ</a:t>
            </a:r>
            <a:endParaRPr sz="2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3258" y="4423997"/>
            <a:ext cx="2030095" cy="6680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555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Έξοδα αναδιάρθρωσης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7727" y="4423997"/>
            <a:ext cx="2054225" cy="9594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algn="just">
              <a:lnSpc>
                <a:spcPts val="2300"/>
              </a:lnSpc>
              <a:spcBef>
                <a:spcPts val="555"/>
              </a:spcBef>
            </a:pPr>
            <a:r>
              <a:rPr sz="2300" b="1" dirty="0">
                <a:solidFill>
                  <a:schemeClr val="bg1"/>
                </a:solidFill>
                <a:latin typeface="Calibri"/>
                <a:cs typeface="Calibri"/>
              </a:rPr>
              <a:t>Νέες</a:t>
            </a:r>
            <a:r>
              <a:rPr sz="2300" b="1" spc="-10" dirty="0">
                <a:solidFill>
                  <a:schemeClr val="bg1"/>
                </a:solidFill>
                <a:latin typeface="Calibri"/>
                <a:cs typeface="Calibri"/>
              </a:rPr>
              <a:t> επενδύσεις </a:t>
            </a:r>
            <a:r>
              <a:rPr sz="2300" b="1" dirty="0">
                <a:solidFill>
                  <a:schemeClr val="bg1"/>
                </a:solidFill>
                <a:latin typeface="Calibri"/>
                <a:cs typeface="Calibri"/>
              </a:rPr>
              <a:t>και</a:t>
            </a:r>
            <a:r>
              <a:rPr sz="2300" b="1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chemeClr val="bg1"/>
                </a:solidFill>
                <a:latin typeface="Calibri"/>
                <a:cs typeface="Calibri"/>
              </a:rPr>
              <a:t>τεχνολογική αναβάθμιση</a:t>
            </a:r>
            <a:endParaRPr sz="2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88949" y="4423997"/>
            <a:ext cx="1840230" cy="6680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555"/>
              </a:spcBef>
            </a:pPr>
            <a:r>
              <a:rPr sz="2300" b="1" spc="-10" dirty="0">
                <a:solidFill>
                  <a:schemeClr val="bg1"/>
                </a:solidFill>
                <a:latin typeface="Calibri"/>
                <a:cs typeface="Calibri"/>
              </a:rPr>
              <a:t>Ανάπτυξη </a:t>
            </a:r>
            <a:r>
              <a:rPr sz="2300" b="1" dirty="0">
                <a:solidFill>
                  <a:schemeClr val="bg1"/>
                </a:solidFill>
                <a:latin typeface="Calibri"/>
                <a:cs typeface="Calibri"/>
              </a:rPr>
              <a:t>Νέας</a:t>
            </a:r>
            <a:r>
              <a:rPr sz="23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chemeClr val="bg1"/>
                </a:solidFill>
                <a:latin typeface="Calibri"/>
                <a:cs typeface="Calibri"/>
              </a:rPr>
              <a:t>τράπεζας</a:t>
            </a:r>
            <a:endParaRPr sz="2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315" y="5386664"/>
            <a:ext cx="1706541" cy="17065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2064" y="5479820"/>
            <a:ext cx="1553782" cy="155378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5771" y="5530472"/>
            <a:ext cx="1610668" cy="16106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2734" y="5422934"/>
            <a:ext cx="1653811" cy="165381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5758169" y="8766099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01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6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4">
            <a:extLst>
              <a:ext uri="{FF2B5EF4-FFF2-40B4-BE49-F238E27FC236}">
                <a16:creationId xmlns:a16="http://schemas.microsoft.com/office/drawing/2014/main" xmlns="" id="{CCB5D258-F488-6A95-4B1B-A4891936D38E}"/>
              </a:ext>
            </a:extLst>
          </p:cNvPr>
          <p:cNvPicPr/>
          <p:nvPr/>
        </p:nvPicPr>
        <p:blipFill>
          <a:blip r:embed="rId2" cstate="print"/>
          <a:srcRect l="76795"/>
          <a:stretch/>
        </p:blipFill>
        <p:spPr>
          <a:xfrm>
            <a:off x="10385201" y="6942886"/>
            <a:ext cx="2756661" cy="150661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6114E"/>
                </a:solidFill>
              </a:rPr>
              <a:t>Διάρθρωση</a:t>
            </a:r>
            <a:r>
              <a:rPr spc="-140" dirty="0">
                <a:solidFill>
                  <a:srgbClr val="16114E"/>
                </a:solidFill>
              </a:rPr>
              <a:t> </a:t>
            </a:r>
            <a:r>
              <a:rPr dirty="0"/>
              <a:t>και</a:t>
            </a:r>
            <a:r>
              <a:rPr spc="-145" dirty="0"/>
              <a:t> </a:t>
            </a:r>
            <a:r>
              <a:rPr dirty="0"/>
              <a:t>Όροι</a:t>
            </a:r>
            <a:r>
              <a:rPr spc="-140" dirty="0"/>
              <a:t> </a:t>
            </a:r>
            <a:r>
              <a:rPr spc="-25" dirty="0"/>
              <a:t>ΑΜΚ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r="24098"/>
          <a:stretch/>
        </p:blipFill>
        <p:spPr>
          <a:xfrm>
            <a:off x="1270457" y="6937201"/>
            <a:ext cx="9016851" cy="15066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901" y="2334666"/>
            <a:ext cx="13786342" cy="15127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901" y="3467909"/>
            <a:ext cx="13786342" cy="15127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901" y="4596596"/>
            <a:ext cx="13786342" cy="15127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901" y="5747230"/>
            <a:ext cx="13786342" cy="15127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21326" y="2673098"/>
            <a:ext cx="5454650" cy="14439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100</a:t>
            </a:r>
            <a:r>
              <a:rPr sz="2200" b="1" spc="2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«παλιές»</a:t>
            </a:r>
            <a:r>
              <a:rPr sz="2200" b="1" spc="3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μετοχές</a:t>
            </a:r>
            <a:r>
              <a:rPr sz="2200" b="1" spc="3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για</a:t>
            </a:r>
            <a:r>
              <a:rPr sz="2200" b="1" spc="3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μία</a:t>
            </a:r>
            <a:r>
              <a:rPr sz="2200" b="1" spc="3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6700"/>
                </a:solidFill>
                <a:latin typeface="Calibri"/>
                <a:cs typeface="Calibri"/>
              </a:rPr>
              <a:t>νέα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Από</a:t>
            </a:r>
            <a:r>
              <a:rPr sz="1700" spc="-4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53</a:t>
            </a:r>
            <a:r>
              <a:rPr sz="17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εκατ.</a:t>
            </a:r>
            <a:r>
              <a:rPr sz="1700" spc="-4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συνολικές</a:t>
            </a:r>
            <a:r>
              <a:rPr sz="17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6114E"/>
                </a:solidFill>
                <a:latin typeface="Calibri"/>
                <a:cs typeface="Calibri"/>
              </a:rPr>
              <a:t>μετοχές</a:t>
            </a:r>
            <a:r>
              <a:rPr sz="17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σε</a:t>
            </a:r>
            <a:r>
              <a:rPr sz="17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530</a:t>
            </a:r>
            <a:r>
              <a:rPr sz="17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16114E"/>
                </a:solidFill>
                <a:latin typeface="Calibri"/>
                <a:cs typeface="Calibri"/>
              </a:rPr>
              <a:t>χιλ.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85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1326" y="4889638"/>
            <a:ext cx="2493010" cy="685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1</a:t>
            </a:r>
            <a:r>
              <a:rPr sz="2200" b="1" spc="2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«νέα»</a:t>
            </a:r>
            <a:r>
              <a:rPr sz="2200" b="1" spc="3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μετοχή</a:t>
            </a:r>
            <a:r>
              <a:rPr sz="2200" b="1" spc="2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6700"/>
                </a:solidFill>
                <a:latin typeface="Calibri"/>
                <a:cs typeface="Calibri"/>
              </a:rPr>
              <a:t>δίνει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1</a:t>
            </a:r>
            <a:r>
              <a:rPr sz="1700" spc="-4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τίτλο</a:t>
            </a:r>
            <a:r>
              <a:rPr sz="1700" spc="-4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6114E"/>
                </a:solidFill>
                <a:latin typeface="Calibri"/>
                <a:cs typeface="Calibri"/>
              </a:rPr>
              <a:t>κτήσης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21326" y="5981262"/>
            <a:ext cx="3976370" cy="685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1 τίτλος</a:t>
            </a:r>
            <a:r>
              <a:rPr sz="2200" b="1" spc="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κτήσης</a:t>
            </a:r>
            <a:r>
              <a:rPr sz="2200" b="1" spc="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δίνει</a:t>
            </a:r>
            <a:r>
              <a:rPr sz="2200" b="1" spc="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το</a:t>
            </a:r>
            <a:r>
              <a:rPr sz="2200" b="1" spc="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6700"/>
                </a:solidFill>
                <a:latin typeface="Calibri"/>
                <a:cs typeface="Calibri"/>
              </a:rPr>
              <a:t>δικαίωμα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για</a:t>
            </a:r>
            <a:r>
              <a:rPr sz="1700" spc="-2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3,5</a:t>
            </a:r>
            <a:r>
              <a:rPr sz="1700" spc="-1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νέες</a:t>
            </a:r>
            <a:r>
              <a:rPr sz="1700" spc="-10" dirty="0">
                <a:solidFill>
                  <a:srgbClr val="16114E"/>
                </a:solidFill>
                <a:latin typeface="Calibri"/>
                <a:cs typeface="Calibri"/>
              </a:rPr>
              <a:t> μετοχές</a:t>
            </a:r>
            <a:r>
              <a:rPr sz="1700" spc="-1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στο</a:t>
            </a:r>
            <a:r>
              <a:rPr sz="1700" spc="-2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6114E"/>
                </a:solidFill>
                <a:latin typeface="Calibri"/>
                <a:cs typeface="Calibri"/>
              </a:rPr>
              <a:t>€0,05/μετοχή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08218" y="7206960"/>
            <a:ext cx="1658620" cy="7639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47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677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νέες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μετοχές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(στο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1,87€)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δικαιώματα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92284" y="7206960"/>
            <a:ext cx="1838960" cy="763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3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2.371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νέες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μετοχές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(στο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0,05€)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ts val="1845"/>
              </a:lnSpc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τίτλους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κτήσης</a:t>
            </a:r>
            <a:endParaRPr sz="155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1600" y="7515370"/>
            <a:ext cx="214312" cy="22484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2970849" y="7542024"/>
            <a:ext cx="258445" cy="180975"/>
          </a:xfrm>
          <a:custGeom>
            <a:avLst/>
            <a:gdLst/>
            <a:ahLst/>
            <a:cxnLst/>
            <a:rect l="l" t="t" r="r" b="b"/>
            <a:pathLst>
              <a:path w="258444" h="180975">
                <a:moveTo>
                  <a:pt x="249504" y="122275"/>
                </a:moveTo>
                <a:lnTo>
                  <a:pt x="8712" y="122275"/>
                </a:lnTo>
                <a:lnTo>
                  <a:pt x="5334" y="124561"/>
                </a:lnTo>
                <a:lnTo>
                  <a:pt x="3162" y="129108"/>
                </a:lnTo>
                <a:lnTo>
                  <a:pt x="1079" y="133654"/>
                </a:lnTo>
                <a:lnTo>
                  <a:pt x="0" y="141097"/>
                </a:lnTo>
                <a:lnTo>
                  <a:pt x="0" y="162331"/>
                </a:lnTo>
                <a:lnTo>
                  <a:pt x="1168" y="169913"/>
                </a:lnTo>
                <a:lnTo>
                  <a:pt x="3505" y="174167"/>
                </a:lnTo>
                <a:lnTo>
                  <a:pt x="5803" y="178409"/>
                </a:lnTo>
                <a:lnTo>
                  <a:pt x="9105" y="180543"/>
                </a:lnTo>
                <a:lnTo>
                  <a:pt x="249110" y="180543"/>
                </a:lnTo>
                <a:lnTo>
                  <a:pt x="252412" y="178409"/>
                </a:lnTo>
                <a:lnTo>
                  <a:pt x="254749" y="174167"/>
                </a:lnTo>
                <a:lnTo>
                  <a:pt x="257048" y="169913"/>
                </a:lnTo>
                <a:lnTo>
                  <a:pt x="258216" y="162331"/>
                </a:lnTo>
                <a:lnTo>
                  <a:pt x="258216" y="141097"/>
                </a:lnTo>
                <a:lnTo>
                  <a:pt x="257175" y="133654"/>
                </a:lnTo>
                <a:lnTo>
                  <a:pt x="255003" y="129108"/>
                </a:lnTo>
                <a:lnTo>
                  <a:pt x="252920" y="124561"/>
                </a:lnTo>
                <a:lnTo>
                  <a:pt x="249504" y="122275"/>
                </a:lnTo>
                <a:close/>
              </a:path>
              <a:path w="258444" h="180975">
                <a:moveTo>
                  <a:pt x="249504" y="0"/>
                </a:moveTo>
                <a:lnTo>
                  <a:pt x="8712" y="0"/>
                </a:lnTo>
                <a:lnTo>
                  <a:pt x="5334" y="2235"/>
                </a:lnTo>
                <a:lnTo>
                  <a:pt x="3162" y="6680"/>
                </a:lnTo>
                <a:lnTo>
                  <a:pt x="1079" y="11112"/>
                </a:lnTo>
                <a:lnTo>
                  <a:pt x="0" y="18503"/>
                </a:lnTo>
                <a:lnTo>
                  <a:pt x="0" y="39547"/>
                </a:lnTo>
                <a:lnTo>
                  <a:pt x="1168" y="47142"/>
                </a:lnTo>
                <a:lnTo>
                  <a:pt x="3505" y="51587"/>
                </a:lnTo>
                <a:lnTo>
                  <a:pt x="5803" y="56019"/>
                </a:lnTo>
                <a:lnTo>
                  <a:pt x="9105" y="58254"/>
                </a:lnTo>
                <a:lnTo>
                  <a:pt x="249110" y="58254"/>
                </a:lnTo>
                <a:lnTo>
                  <a:pt x="252412" y="56019"/>
                </a:lnTo>
                <a:lnTo>
                  <a:pt x="254749" y="51587"/>
                </a:lnTo>
                <a:lnTo>
                  <a:pt x="257048" y="47142"/>
                </a:lnTo>
                <a:lnTo>
                  <a:pt x="258216" y="39547"/>
                </a:lnTo>
                <a:lnTo>
                  <a:pt x="258216" y="18503"/>
                </a:lnTo>
                <a:lnTo>
                  <a:pt x="257175" y="11112"/>
                </a:lnTo>
                <a:lnTo>
                  <a:pt x="255003" y="6680"/>
                </a:lnTo>
                <a:lnTo>
                  <a:pt x="252920" y="2235"/>
                </a:lnTo>
                <a:lnTo>
                  <a:pt x="249504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495878" y="7193764"/>
            <a:ext cx="1251585" cy="704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79"/>
              </a:lnSpc>
              <a:spcBef>
                <a:spcPts val="110"/>
              </a:spcBef>
            </a:pPr>
            <a:r>
              <a:rPr sz="3000" b="1" spc="-10" dirty="0">
                <a:solidFill>
                  <a:srgbClr val="2F3AEC"/>
                </a:solidFill>
                <a:latin typeface="Calibri"/>
                <a:cs typeface="Calibri"/>
              </a:rPr>
              <a:t>3.048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</a:pPr>
            <a:r>
              <a:rPr sz="1800" b="1" dirty="0">
                <a:solidFill>
                  <a:srgbClr val="2F3AEC"/>
                </a:solidFill>
                <a:latin typeface="Calibri"/>
                <a:cs typeface="Calibri"/>
              </a:rPr>
              <a:t>νέες</a:t>
            </a:r>
            <a:r>
              <a:rPr sz="1800" b="1" spc="25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F3AEC"/>
                </a:solidFill>
                <a:latin typeface="Calibri"/>
                <a:cs typeface="Calibri"/>
              </a:rPr>
              <a:t>μετοχές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4285" y="2745962"/>
            <a:ext cx="5045710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Μείωση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συνολικού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αριθμού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μετοχών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δια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συνένωσης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μετοχών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μία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(reverse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split)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4285" y="6190352"/>
            <a:ext cx="5465445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ύψους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€62,9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εκατ.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έκδοση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τίτλων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κτήσης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(warrants)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3750" y="8379606"/>
            <a:ext cx="3841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*Με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πλήρη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άσκηση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όλων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των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δικαιωμάτων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και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τίτλων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κτήσης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58169" y="8766099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02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3030" y="8424468"/>
            <a:ext cx="4735664" cy="719531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xmlns="" id="{50693921-4695-61A5-DA9B-49787A5BD9ED}"/>
              </a:ext>
            </a:extLst>
          </p:cNvPr>
          <p:cNvSpPr txBox="1"/>
          <p:nvPr/>
        </p:nvSpPr>
        <p:spPr>
          <a:xfrm>
            <a:off x="1624285" y="3865009"/>
            <a:ext cx="5045710" cy="81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89275">
              <a:lnSpc>
                <a:spcPct val="102699"/>
              </a:lnSpc>
            </a:pPr>
            <a:r>
              <a:rPr sz="1700" dirty="0" err="1">
                <a:solidFill>
                  <a:srgbClr val="FFFFFF"/>
                </a:solidFill>
                <a:latin typeface="Calibri"/>
                <a:cs typeface="Calibri"/>
              </a:rPr>
              <a:t>Συνολική</a:t>
            </a: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Κεφαλαιακή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Ενίσχυση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€735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εκατ.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D98C18B-46A7-1472-C43D-6A41CF0A5AA3}"/>
              </a:ext>
            </a:extLst>
          </p:cNvPr>
          <p:cNvSpPr txBox="1"/>
          <p:nvPr/>
        </p:nvSpPr>
        <p:spPr>
          <a:xfrm>
            <a:off x="1574800" y="4784449"/>
            <a:ext cx="8129016" cy="88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lang="el-GR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l-GR" sz="1700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r>
              <a:rPr lang="el-GR"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1700" dirty="0">
                <a:solidFill>
                  <a:srgbClr val="FFFFFF"/>
                </a:solidFill>
                <a:latin typeface="Calibri"/>
                <a:cs typeface="Calibri"/>
              </a:rPr>
              <a:t>ύψους</a:t>
            </a:r>
            <a:r>
              <a:rPr lang="el-GR"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1700" b="1" dirty="0">
                <a:solidFill>
                  <a:srgbClr val="FFFFFF"/>
                </a:solidFill>
                <a:latin typeface="Calibri"/>
                <a:cs typeface="Calibri"/>
              </a:rPr>
              <a:t>€672,2</a:t>
            </a:r>
            <a:r>
              <a:rPr lang="el-GR" sz="1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1700" b="1" spc="-10" dirty="0">
                <a:solidFill>
                  <a:srgbClr val="FFFFFF"/>
                </a:solidFill>
                <a:latin typeface="Calibri"/>
                <a:cs typeface="Calibri"/>
              </a:rPr>
              <a:t>εκατ.</a:t>
            </a:r>
            <a:endParaRPr lang="el-GR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l-GR" sz="17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lang="el-GR"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1700" dirty="0">
                <a:solidFill>
                  <a:srgbClr val="FFFFFF"/>
                </a:solidFill>
                <a:latin typeface="Calibri"/>
                <a:cs typeface="Calibri"/>
              </a:rPr>
              <a:t>δικαιώματα</a:t>
            </a:r>
            <a:r>
              <a:rPr lang="el-GR"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1700" spc="-10" dirty="0">
                <a:solidFill>
                  <a:srgbClr val="FFFFFF"/>
                </a:solidFill>
                <a:latin typeface="Calibri"/>
                <a:cs typeface="Calibri"/>
              </a:rPr>
              <a:t>προτίμησης</a:t>
            </a:r>
            <a:endParaRPr lang="el-GR" sz="1700" dirty="0">
              <a:latin typeface="Calibri"/>
              <a:cs typeface="Calibri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xmlns="" id="{316ECDC9-80D5-7D13-4873-99E4052C4938}"/>
              </a:ext>
            </a:extLst>
          </p:cNvPr>
          <p:cNvSpPr txBox="1"/>
          <p:nvPr/>
        </p:nvSpPr>
        <p:spPr>
          <a:xfrm>
            <a:off x="8221326" y="3505668"/>
            <a:ext cx="5454650" cy="93871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85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1</a:t>
            </a:r>
            <a:r>
              <a:rPr sz="2200" b="1" spc="1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μετοχή</a:t>
            </a:r>
            <a:r>
              <a:rPr sz="2200" b="1" spc="2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μετά</a:t>
            </a:r>
            <a:r>
              <a:rPr sz="2200" b="1" spc="2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τη</a:t>
            </a:r>
            <a:r>
              <a:rPr sz="2200" b="1" spc="2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συνένωση</a:t>
            </a:r>
            <a:r>
              <a:rPr sz="2200" b="1" spc="2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δίνει</a:t>
            </a:r>
            <a:r>
              <a:rPr sz="2200" b="1" spc="2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6700"/>
                </a:solidFill>
                <a:latin typeface="Calibri"/>
                <a:cs typeface="Calibri"/>
              </a:rPr>
              <a:t>το</a:t>
            </a:r>
            <a:r>
              <a:rPr sz="2200" b="1" spc="1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6700"/>
                </a:solidFill>
                <a:latin typeface="Calibri"/>
                <a:cs typeface="Calibri"/>
              </a:rPr>
              <a:t>δικαίωμα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για</a:t>
            </a:r>
            <a:r>
              <a:rPr sz="1700" spc="1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677</a:t>
            </a:r>
            <a:r>
              <a:rPr sz="1700" spc="-1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νέες</a:t>
            </a:r>
            <a:r>
              <a:rPr sz="1700" spc="-10" dirty="0">
                <a:solidFill>
                  <a:srgbClr val="16114E"/>
                </a:solidFill>
                <a:latin typeface="Calibri"/>
                <a:cs typeface="Calibri"/>
              </a:rPr>
              <a:t> μετοχές</a:t>
            </a:r>
            <a:r>
              <a:rPr sz="1700" spc="-1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6114E"/>
                </a:solidFill>
                <a:latin typeface="Calibri"/>
                <a:cs typeface="Calibri"/>
              </a:rPr>
              <a:t>στο</a:t>
            </a:r>
            <a:r>
              <a:rPr sz="1700" spc="-2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6114E"/>
                </a:solidFill>
                <a:latin typeface="Calibri"/>
                <a:cs typeface="Calibri"/>
              </a:rPr>
              <a:t>€1,87/μετοχή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xmlns="" id="{6B5DF9DF-DFF6-838D-DA5A-4C99DA32620B}"/>
              </a:ext>
            </a:extLst>
          </p:cNvPr>
          <p:cNvSpPr txBox="1"/>
          <p:nvPr/>
        </p:nvSpPr>
        <p:spPr>
          <a:xfrm>
            <a:off x="1574800" y="7155198"/>
            <a:ext cx="5465445" cy="810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μετοχή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μετά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τη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συνένωση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συνολική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επένδυση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€1.385*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δίνει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3.048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νέες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μετοχές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μέση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τιμή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κτήσης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€0,45/μετοχή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8" grpId="0"/>
      <p:bldP spid="19" grpId="0"/>
      <p:bldP spid="2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7905" cy="2571115"/>
            <a:chOff x="0" y="0"/>
            <a:chExt cx="16257905" cy="2571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85199" y="0"/>
              <a:ext cx="5608343" cy="11242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257600" cy="1936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14301" y="0"/>
              <a:ext cx="2782804" cy="25709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8751" y="494977"/>
            <a:ext cx="7628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6114E"/>
                </a:solidFill>
              </a:rPr>
              <a:t>Ενημέρωση</a:t>
            </a:r>
            <a:r>
              <a:rPr sz="3200" spc="-50" dirty="0">
                <a:solidFill>
                  <a:srgbClr val="16114E"/>
                </a:solidFill>
              </a:rPr>
              <a:t> </a:t>
            </a:r>
            <a:r>
              <a:rPr sz="3200" dirty="0">
                <a:solidFill>
                  <a:srgbClr val="16114E"/>
                </a:solidFill>
              </a:rPr>
              <a:t>για</a:t>
            </a:r>
            <a:r>
              <a:rPr sz="3200" spc="-45" dirty="0">
                <a:solidFill>
                  <a:srgbClr val="16114E"/>
                </a:solidFill>
              </a:rPr>
              <a:t> </a:t>
            </a:r>
            <a:r>
              <a:rPr sz="3200" dirty="0">
                <a:solidFill>
                  <a:srgbClr val="16114E"/>
                </a:solidFill>
              </a:rPr>
              <a:t>μετόχους</a:t>
            </a:r>
            <a:r>
              <a:rPr sz="3200" spc="-45" dirty="0">
                <a:solidFill>
                  <a:srgbClr val="16114E"/>
                </a:solidFill>
              </a:rPr>
              <a:t> </a:t>
            </a:r>
            <a:r>
              <a:rPr sz="3200" dirty="0">
                <a:solidFill>
                  <a:srgbClr val="16114E"/>
                </a:solidFill>
              </a:rPr>
              <a:t>πρώην</a:t>
            </a:r>
            <a:r>
              <a:rPr sz="3200" spc="-50" dirty="0">
                <a:solidFill>
                  <a:srgbClr val="16114E"/>
                </a:solidFill>
              </a:rPr>
              <a:t> </a:t>
            </a:r>
            <a:r>
              <a:rPr sz="3200" spc="-10" dirty="0">
                <a:solidFill>
                  <a:srgbClr val="16114E"/>
                </a:solidFill>
              </a:rPr>
              <a:t>Παγκρήτιας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308751" y="824974"/>
            <a:ext cx="6325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F3AEC"/>
                </a:solidFill>
                <a:latin typeface="Calibri"/>
                <a:cs typeface="Calibri"/>
              </a:rPr>
              <a:t>που</a:t>
            </a:r>
            <a:r>
              <a:rPr sz="3200" b="1" spc="-60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F3AEC"/>
                </a:solidFill>
                <a:latin typeface="Calibri"/>
                <a:cs typeface="Calibri"/>
              </a:rPr>
              <a:t>δεν</a:t>
            </a:r>
            <a:r>
              <a:rPr sz="3200" b="1" spc="-60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F3AEC"/>
                </a:solidFill>
                <a:latin typeface="Calibri"/>
                <a:cs typeface="Calibri"/>
              </a:rPr>
              <a:t>έχουν</a:t>
            </a:r>
            <a:r>
              <a:rPr sz="3200" b="1" spc="-60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F3AEC"/>
                </a:solidFill>
                <a:latin typeface="Calibri"/>
                <a:cs typeface="Calibri"/>
              </a:rPr>
              <a:t>λάβει</a:t>
            </a:r>
            <a:r>
              <a:rPr sz="3200" b="1" spc="-60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F3AEC"/>
                </a:solidFill>
                <a:latin typeface="Calibri"/>
                <a:cs typeface="Calibri"/>
              </a:rPr>
              <a:t>τις</a:t>
            </a:r>
            <a:r>
              <a:rPr sz="3200" b="1" spc="-60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F3AEC"/>
                </a:solidFill>
                <a:latin typeface="Calibri"/>
                <a:cs typeface="Calibri"/>
              </a:rPr>
              <a:t>μετοχές</a:t>
            </a:r>
            <a:r>
              <a:rPr sz="3200" b="1" spc="-55" dirty="0">
                <a:solidFill>
                  <a:srgbClr val="2F3AE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2F3AEC"/>
                </a:solidFill>
                <a:latin typeface="Calibri"/>
                <a:cs typeface="Calibri"/>
              </a:rPr>
              <a:t>τους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877" y="2110894"/>
            <a:ext cx="14559001" cy="18035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877" y="3519676"/>
            <a:ext cx="14559001" cy="18035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877" y="4928455"/>
            <a:ext cx="14559001" cy="18035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877" y="6337236"/>
            <a:ext cx="14559001" cy="180358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89061" y="8567377"/>
            <a:ext cx="1122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*Οι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παραπάνω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συναλλαγές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μεταφοράς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ενδέχεται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να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ενέχουν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έξοδα.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Οι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χειριστές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των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λογαριασμών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ενδέχεται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να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έχουν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επιπλέον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χρεώσεις,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σύμφωνα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με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την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εμπορική</a:t>
            </a:r>
            <a:r>
              <a:rPr sz="1200" i="1" spc="-3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τους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πολιτική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9683" y="2430764"/>
            <a:ext cx="5901690" cy="92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95"/>
              </a:spcBef>
            </a:pP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Οι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μετοχές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σας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δεν</a:t>
            </a:r>
            <a:r>
              <a:rPr sz="2350" b="1" spc="-5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έχουν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FF6700"/>
                </a:solidFill>
                <a:latin typeface="Calibri"/>
                <a:cs typeface="Calibri"/>
              </a:rPr>
              <a:t>χαθεί</a:t>
            </a:r>
            <a:endParaRPr sz="2350" dirty="0"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</a:pP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Όσοι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μέτοχοι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6114E"/>
                </a:solidFill>
                <a:latin typeface="Calibri"/>
                <a:cs typeface="Calibri"/>
              </a:rPr>
              <a:t>κατείχαν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τουλάχιστον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35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μετοχές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της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Παγκρήτιας,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απέκτησαν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μετοχές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της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6114E"/>
                </a:solidFill>
                <a:latin typeface="Calibri"/>
                <a:cs typeface="Calibri"/>
              </a:rPr>
              <a:t>Attica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Bank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και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τηρούνται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σε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6114E"/>
                </a:solidFill>
                <a:latin typeface="Calibri"/>
                <a:cs typeface="Calibri"/>
              </a:rPr>
              <a:t>αυτή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9683" y="3827577"/>
            <a:ext cx="4202430" cy="92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95"/>
              </a:spcBef>
            </a:pP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Για</a:t>
            </a:r>
            <a:r>
              <a:rPr sz="2350" b="1" spc="-3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να</a:t>
            </a:r>
            <a:r>
              <a:rPr sz="2350" b="1" spc="-3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τις</a:t>
            </a:r>
            <a:r>
              <a:rPr sz="2350" b="1" spc="-3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FF6700"/>
                </a:solidFill>
                <a:latin typeface="Calibri"/>
                <a:cs typeface="Calibri"/>
              </a:rPr>
              <a:t>πάρετε</a:t>
            </a:r>
            <a:endParaRPr sz="2350" dirty="0"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</a:pP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Γνωστοποίηση</a:t>
            </a:r>
            <a:r>
              <a:rPr sz="1800" spc="-7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μερίδας</a:t>
            </a:r>
            <a:r>
              <a:rPr sz="1800" spc="-7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και</a:t>
            </a:r>
            <a:r>
              <a:rPr sz="1800" spc="-7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λογαριασμού</a:t>
            </a:r>
            <a:r>
              <a:rPr sz="1800" spc="-7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6114E"/>
                </a:solidFill>
                <a:latin typeface="Calibri"/>
                <a:cs typeface="Calibri"/>
              </a:rPr>
              <a:t>ΣΑΤ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στο</a:t>
            </a:r>
            <a:r>
              <a:rPr sz="18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custodyservices@atticabank.gr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19683" y="5338363"/>
            <a:ext cx="4079875" cy="64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95"/>
              </a:spcBef>
            </a:pP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Εντολή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στον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spc="-25" dirty="0">
                <a:solidFill>
                  <a:srgbClr val="FF6700"/>
                </a:solidFill>
                <a:latin typeface="Calibri"/>
                <a:cs typeface="Calibri"/>
              </a:rPr>
              <a:t>Θεματοφύλακά</a:t>
            </a:r>
            <a:r>
              <a:rPr sz="2350" b="1" spc="-6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spc="-25" dirty="0">
                <a:solidFill>
                  <a:srgbClr val="FF6700"/>
                </a:solidFill>
                <a:latin typeface="Calibri"/>
                <a:cs typeface="Calibri"/>
              </a:rPr>
              <a:t>σας</a:t>
            </a:r>
            <a:endParaRPr sz="2350" dirty="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Να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αποδεχθεί</a:t>
            </a:r>
            <a:r>
              <a:rPr sz="1800" spc="-5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τη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μεταφορά</a:t>
            </a:r>
            <a:r>
              <a:rPr sz="1800" spc="-5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των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μετοχών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9683" y="6622836"/>
            <a:ext cx="4963160" cy="92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95"/>
              </a:spcBef>
            </a:pPr>
            <a:r>
              <a:rPr sz="2350" b="1" spc="-10" dirty="0">
                <a:solidFill>
                  <a:srgbClr val="FF6700"/>
                </a:solidFill>
                <a:latin typeface="Calibri"/>
                <a:cs typeface="Calibri"/>
              </a:rPr>
              <a:t>Άνοιγμα</a:t>
            </a:r>
            <a:r>
              <a:rPr sz="2350" b="1" spc="-90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μερίδας</a:t>
            </a:r>
            <a:r>
              <a:rPr sz="2350" b="1" spc="-8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FF6700"/>
                </a:solidFill>
                <a:latin typeface="Calibri"/>
                <a:cs typeface="Calibri"/>
              </a:rPr>
              <a:t>και</a:t>
            </a:r>
            <a:r>
              <a:rPr sz="2350" b="1" spc="-8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FF6700"/>
                </a:solidFill>
                <a:latin typeface="Calibri"/>
                <a:cs typeface="Calibri"/>
              </a:rPr>
              <a:t>λογαριασμού</a:t>
            </a:r>
            <a:r>
              <a:rPr sz="2350" b="1" spc="-85" dirty="0">
                <a:solidFill>
                  <a:srgbClr val="FF6700"/>
                </a:solidFill>
                <a:latin typeface="Calibri"/>
                <a:cs typeface="Calibri"/>
              </a:rPr>
              <a:t> </a:t>
            </a:r>
            <a:r>
              <a:rPr sz="2350" b="1" spc="-25" dirty="0">
                <a:solidFill>
                  <a:srgbClr val="FF6700"/>
                </a:solidFill>
                <a:latin typeface="Calibri"/>
                <a:cs typeface="Calibri"/>
              </a:rPr>
              <a:t>ΣΑΤ</a:t>
            </a:r>
            <a:endParaRPr sz="2350" dirty="0"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</a:pP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Σε</a:t>
            </a:r>
            <a:r>
              <a:rPr sz="1800" spc="-4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τράπεζες</a:t>
            </a:r>
            <a:r>
              <a:rPr sz="18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και</a:t>
            </a:r>
            <a:r>
              <a:rPr sz="18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χρηματιστηριακές,</a:t>
            </a:r>
            <a:r>
              <a:rPr sz="1800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μετά</a:t>
            </a:r>
            <a:r>
              <a:rPr sz="1800" spc="-3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14E"/>
                </a:solidFill>
                <a:latin typeface="Calibri"/>
                <a:cs typeface="Calibri"/>
              </a:rPr>
              <a:t>ακολουθείτε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τα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βήματα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2</a:t>
            </a:r>
            <a:r>
              <a:rPr sz="1800" spc="-6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14E"/>
                </a:solidFill>
                <a:latin typeface="Calibri"/>
                <a:cs typeface="Calibri"/>
              </a:rPr>
              <a:t>και</a:t>
            </a:r>
            <a:r>
              <a:rPr sz="1800" spc="-5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16114E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159" y="2509095"/>
            <a:ext cx="5419725" cy="859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μετοχές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μη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εμφανισθέντων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μετόχων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Παγκρήτιας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βρίσκονται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συγκεντρωτικό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λογαριασμό αξιογράφων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μερίδας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Attica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3159" y="3862237"/>
            <a:ext cx="5681980" cy="859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λάβετε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μετοχές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σας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πρέπει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γνωστοποιήσετε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Attica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Bank: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στοιχεία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Μερίδας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2)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Λογαριασμό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Αξιογράφων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σας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Σ.Α.Τ.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2931" y="5440826"/>
            <a:ext cx="4770755" cy="579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δώσετε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εντολή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θεματοφύλακά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σας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αποδοχή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μεταφοράς*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μετοχών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σας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2931" y="6829038"/>
            <a:ext cx="5243195" cy="5791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4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Αν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έχετε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μερίδα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λογαριασμό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Σ.Α.Τ.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μπορείτε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απευθυνθείτε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Τράπεζα/Χρηματιστηριακή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Εταιρεία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58169" y="8766099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03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089616" y="683027"/>
            <a:ext cx="1368425" cy="1384300"/>
            <a:chOff x="10089616" y="683027"/>
            <a:chExt cx="1368425" cy="1384300"/>
          </a:xfrm>
        </p:grpSpPr>
        <p:sp>
          <p:nvSpPr>
            <p:cNvPr id="24" name="object 24"/>
            <p:cNvSpPr/>
            <p:nvPr/>
          </p:nvSpPr>
          <p:spPr>
            <a:xfrm>
              <a:off x="10102890" y="692177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820" y="0"/>
                  </a:moveTo>
                  <a:lnTo>
                    <a:pt x="624770" y="1689"/>
                  </a:lnTo>
                  <a:lnTo>
                    <a:pt x="577632" y="6681"/>
                  </a:lnTo>
                  <a:lnTo>
                    <a:pt x="531519" y="14862"/>
                  </a:lnTo>
                  <a:lnTo>
                    <a:pt x="486546" y="26118"/>
                  </a:lnTo>
                  <a:lnTo>
                    <a:pt x="442826" y="40335"/>
                  </a:lnTo>
                  <a:lnTo>
                    <a:pt x="400474" y="57400"/>
                  </a:lnTo>
                  <a:lnTo>
                    <a:pt x="359603" y="77198"/>
                  </a:lnTo>
                  <a:lnTo>
                    <a:pt x="320326" y="99616"/>
                  </a:lnTo>
                  <a:lnTo>
                    <a:pt x="282759" y="124539"/>
                  </a:lnTo>
                  <a:lnTo>
                    <a:pt x="247014" y="151855"/>
                  </a:lnTo>
                  <a:lnTo>
                    <a:pt x="213206" y="181448"/>
                  </a:lnTo>
                  <a:lnTo>
                    <a:pt x="181448" y="213206"/>
                  </a:lnTo>
                  <a:lnTo>
                    <a:pt x="151855" y="247014"/>
                  </a:lnTo>
                  <a:lnTo>
                    <a:pt x="124539" y="282759"/>
                  </a:lnTo>
                  <a:lnTo>
                    <a:pt x="99616" y="320326"/>
                  </a:lnTo>
                  <a:lnTo>
                    <a:pt x="77198" y="359603"/>
                  </a:lnTo>
                  <a:lnTo>
                    <a:pt x="57400" y="400474"/>
                  </a:lnTo>
                  <a:lnTo>
                    <a:pt x="40335" y="442826"/>
                  </a:lnTo>
                  <a:lnTo>
                    <a:pt x="26118" y="486546"/>
                  </a:lnTo>
                  <a:lnTo>
                    <a:pt x="14862" y="531519"/>
                  </a:lnTo>
                  <a:lnTo>
                    <a:pt x="6681" y="577632"/>
                  </a:lnTo>
                  <a:lnTo>
                    <a:pt x="1689" y="624770"/>
                  </a:lnTo>
                  <a:lnTo>
                    <a:pt x="0" y="672820"/>
                  </a:lnTo>
                  <a:lnTo>
                    <a:pt x="1689" y="720870"/>
                  </a:lnTo>
                  <a:lnTo>
                    <a:pt x="6681" y="768009"/>
                  </a:lnTo>
                  <a:lnTo>
                    <a:pt x="14862" y="814121"/>
                  </a:lnTo>
                  <a:lnTo>
                    <a:pt x="26118" y="859094"/>
                  </a:lnTo>
                  <a:lnTo>
                    <a:pt x="40335" y="902814"/>
                  </a:lnTo>
                  <a:lnTo>
                    <a:pt x="57400" y="945166"/>
                  </a:lnTo>
                  <a:lnTo>
                    <a:pt x="77198" y="986037"/>
                  </a:lnTo>
                  <a:lnTo>
                    <a:pt x="99616" y="1025314"/>
                  </a:lnTo>
                  <a:lnTo>
                    <a:pt x="124539" y="1062881"/>
                  </a:lnTo>
                  <a:lnTo>
                    <a:pt x="151855" y="1098626"/>
                  </a:lnTo>
                  <a:lnTo>
                    <a:pt x="181448" y="1132434"/>
                  </a:lnTo>
                  <a:lnTo>
                    <a:pt x="213206" y="1164192"/>
                  </a:lnTo>
                  <a:lnTo>
                    <a:pt x="247014" y="1193785"/>
                  </a:lnTo>
                  <a:lnTo>
                    <a:pt x="282759" y="1221101"/>
                  </a:lnTo>
                  <a:lnTo>
                    <a:pt x="320326" y="1246025"/>
                  </a:lnTo>
                  <a:lnTo>
                    <a:pt x="359603" y="1268442"/>
                  </a:lnTo>
                  <a:lnTo>
                    <a:pt x="400474" y="1288240"/>
                  </a:lnTo>
                  <a:lnTo>
                    <a:pt x="442826" y="1305305"/>
                  </a:lnTo>
                  <a:lnTo>
                    <a:pt x="486546" y="1319522"/>
                  </a:lnTo>
                  <a:lnTo>
                    <a:pt x="531519" y="1330778"/>
                  </a:lnTo>
                  <a:lnTo>
                    <a:pt x="577632" y="1338959"/>
                  </a:lnTo>
                  <a:lnTo>
                    <a:pt x="624770" y="1343951"/>
                  </a:lnTo>
                  <a:lnTo>
                    <a:pt x="672820" y="1345641"/>
                  </a:lnTo>
                  <a:lnTo>
                    <a:pt x="720870" y="1343951"/>
                  </a:lnTo>
                  <a:lnTo>
                    <a:pt x="768009" y="1338959"/>
                  </a:lnTo>
                  <a:lnTo>
                    <a:pt x="814121" y="1330778"/>
                  </a:lnTo>
                  <a:lnTo>
                    <a:pt x="859094" y="1319522"/>
                  </a:lnTo>
                  <a:lnTo>
                    <a:pt x="902814" y="1305305"/>
                  </a:lnTo>
                  <a:lnTo>
                    <a:pt x="945166" y="1288240"/>
                  </a:lnTo>
                  <a:lnTo>
                    <a:pt x="986037" y="1268442"/>
                  </a:lnTo>
                  <a:lnTo>
                    <a:pt x="1025314" y="1246025"/>
                  </a:lnTo>
                  <a:lnTo>
                    <a:pt x="1062881" y="1221101"/>
                  </a:lnTo>
                  <a:lnTo>
                    <a:pt x="1098626" y="1193785"/>
                  </a:lnTo>
                  <a:lnTo>
                    <a:pt x="1132434" y="1164192"/>
                  </a:lnTo>
                  <a:lnTo>
                    <a:pt x="1164192" y="1132434"/>
                  </a:lnTo>
                  <a:lnTo>
                    <a:pt x="1193785" y="1098626"/>
                  </a:lnTo>
                  <a:lnTo>
                    <a:pt x="1221101" y="1062881"/>
                  </a:lnTo>
                  <a:lnTo>
                    <a:pt x="1246025" y="1025314"/>
                  </a:lnTo>
                  <a:lnTo>
                    <a:pt x="1268442" y="986037"/>
                  </a:lnTo>
                  <a:lnTo>
                    <a:pt x="1288240" y="945166"/>
                  </a:lnTo>
                  <a:lnTo>
                    <a:pt x="1305305" y="902814"/>
                  </a:lnTo>
                  <a:lnTo>
                    <a:pt x="1319522" y="859094"/>
                  </a:lnTo>
                  <a:lnTo>
                    <a:pt x="1330778" y="814121"/>
                  </a:lnTo>
                  <a:lnTo>
                    <a:pt x="1338959" y="768009"/>
                  </a:lnTo>
                  <a:lnTo>
                    <a:pt x="1343951" y="720870"/>
                  </a:lnTo>
                  <a:lnTo>
                    <a:pt x="1345641" y="672820"/>
                  </a:lnTo>
                  <a:lnTo>
                    <a:pt x="1343951" y="624770"/>
                  </a:lnTo>
                  <a:lnTo>
                    <a:pt x="1338959" y="577632"/>
                  </a:lnTo>
                  <a:lnTo>
                    <a:pt x="1330778" y="531519"/>
                  </a:lnTo>
                  <a:lnTo>
                    <a:pt x="1319522" y="486546"/>
                  </a:lnTo>
                  <a:lnTo>
                    <a:pt x="1305305" y="442826"/>
                  </a:lnTo>
                  <a:lnTo>
                    <a:pt x="1288240" y="400474"/>
                  </a:lnTo>
                  <a:lnTo>
                    <a:pt x="1268442" y="359603"/>
                  </a:lnTo>
                  <a:lnTo>
                    <a:pt x="1246025" y="320326"/>
                  </a:lnTo>
                  <a:lnTo>
                    <a:pt x="1221101" y="282759"/>
                  </a:lnTo>
                  <a:lnTo>
                    <a:pt x="1193785" y="247014"/>
                  </a:lnTo>
                  <a:lnTo>
                    <a:pt x="1164192" y="213206"/>
                  </a:lnTo>
                  <a:lnTo>
                    <a:pt x="1132434" y="181448"/>
                  </a:lnTo>
                  <a:lnTo>
                    <a:pt x="1098626" y="151855"/>
                  </a:lnTo>
                  <a:lnTo>
                    <a:pt x="1062881" y="124539"/>
                  </a:lnTo>
                  <a:lnTo>
                    <a:pt x="1025314" y="99616"/>
                  </a:lnTo>
                  <a:lnTo>
                    <a:pt x="986037" y="77198"/>
                  </a:lnTo>
                  <a:lnTo>
                    <a:pt x="945166" y="57400"/>
                  </a:lnTo>
                  <a:lnTo>
                    <a:pt x="902814" y="40335"/>
                  </a:lnTo>
                  <a:lnTo>
                    <a:pt x="859094" y="26118"/>
                  </a:lnTo>
                  <a:lnTo>
                    <a:pt x="814121" y="14862"/>
                  </a:lnTo>
                  <a:lnTo>
                    <a:pt x="768009" y="6681"/>
                  </a:lnTo>
                  <a:lnTo>
                    <a:pt x="720870" y="1689"/>
                  </a:lnTo>
                  <a:lnTo>
                    <a:pt x="672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02890" y="692177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1345641" y="672820"/>
                  </a:moveTo>
                  <a:lnTo>
                    <a:pt x="1343951" y="720870"/>
                  </a:lnTo>
                  <a:lnTo>
                    <a:pt x="1338959" y="768009"/>
                  </a:lnTo>
                  <a:lnTo>
                    <a:pt x="1330778" y="814121"/>
                  </a:lnTo>
                  <a:lnTo>
                    <a:pt x="1319522" y="859094"/>
                  </a:lnTo>
                  <a:lnTo>
                    <a:pt x="1305305" y="902814"/>
                  </a:lnTo>
                  <a:lnTo>
                    <a:pt x="1288240" y="945166"/>
                  </a:lnTo>
                  <a:lnTo>
                    <a:pt x="1268442" y="986037"/>
                  </a:lnTo>
                  <a:lnTo>
                    <a:pt x="1246025" y="1025314"/>
                  </a:lnTo>
                  <a:lnTo>
                    <a:pt x="1221101" y="1062881"/>
                  </a:lnTo>
                  <a:lnTo>
                    <a:pt x="1193785" y="1098626"/>
                  </a:lnTo>
                  <a:lnTo>
                    <a:pt x="1164192" y="1132434"/>
                  </a:lnTo>
                  <a:lnTo>
                    <a:pt x="1132434" y="1164192"/>
                  </a:lnTo>
                  <a:lnTo>
                    <a:pt x="1098626" y="1193785"/>
                  </a:lnTo>
                  <a:lnTo>
                    <a:pt x="1062881" y="1221101"/>
                  </a:lnTo>
                  <a:lnTo>
                    <a:pt x="1025314" y="1246025"/>
                  </a:lnTo>
                  <a:lnTo>
                    <a:pt x="986037" y="1268442"/>
                  </a:lnTo>
                  <a:lnTo>
                    <a:pt x="945166" y="1288240"/>
                  </a:lnTo>
                  <a:lnTo>
                    <a:pt x="902814" y="1305305"/>
                  </a:lnTo>
                  <a:lnTo>
                    <a:pt x="859094" y="1319522"/>
                  </a:lnTo>
                  <a:lnTo>
                    <a:pt x="814121" y="1330778"/>
                  </a:lnTo>
                  <a:lnTo>
                    <a:pt x="768009" y="1338959"/>
                  </a:lnTo>
                  <a:lnTo>
                    <a:pt x="720870" y="1343951"/>
                  </a:lnTo>
                  <a:lnTo>
                    <a:pt x="672820" y="1345641"/>
                  </a:lnTo>
                  <a:lnTo>
                    <a:pt x="624770" y="1343951"/>
                  </a:lnTo>
                  <a:lnTo>
                    <a:pt x="577632" y="1338959"/>
                  </a:lnTo>
                  <a:lnTo>
                    <a:pt x="531519" y="1330778"/>
                  </a:lnTo>
                  <a:lnTo>
                    <a:pt x="486546" y="1319522"/>
                  </a:lnTo>
                  <a:lnTo>
                    <a:pt x="442826" y="1305305"/>
                  </a:lnTo>
                  <a:lnTo>
                    <a:pt x="400474" y="1288240"/>
                  </a:lnTo>
                  <a:lnTo>
                    <a:pt x="359603" y="1268442"/>
                  </a:lnTo>
                  <a:lnTo>
                    <a:pt x="320326" y="1246025"/>
                  </a:lnTo>
                  <a:lnTo>
                    <a:pt x="282759" y="1221101"/>
                  </a:lnTo>
                  <a:lnTo>
                    <a:pt x="247014" y="1193785"/>
                  </a:lnTo>
                  <a:lnTo>
                    <a:pt x="213206" y="1164192"/>
                  </a:lnTo>
                  <a:lnTo>
                    <a:pt x="181448" y="1132434"/>
                  </a:lnTo>
                  <a:lnTo>
                    <a:pt x="151855" y="1098626"/>
                  </a:lnTo>
                  <a:lnTo>
                    <a:pt x="124539" y="1062881"/>
                  </a:lnTo>
                  <a:lnTo>
                    <a:pt x="99616" y="1025314"/>
                  </a:lnTo>
                  <a:lnTo>
                    <a:pt x="77198" y="986037"/>
                  </a:lnTo>
                  <a:lnTo>
                    <a:pt x="57400" y="945166"/>
                  </a:lnTo>
                  <a:lnTo>
                    <a:pt x="40335" y="902814"/>
                  </a:lnTo>
                  <a:lnTo>
                    <a:pt x="26118" y="859094"/>
                  </a:lnTo>
                  <a:lnTo>
                    <a:pt x="14862" y="814121"/>
                  </a:lnTo>
                  <a:lnTo>
                    <a:pt x="6681" y="768009"/>
                  </a:lnTo>
                  <a:lnTo>
                    <a:pt x="1689" y="720870"/>
                  </a:lnTo>
                  <a:lnTo>
                    <a:pt x="0" y="672820"/>
                  </a:lnTo>
                  <a:lnTo>
                    <a:pt x="1689" y="624770"/>
                  </a:lnTo>
                  <a:lnTo>
                    <a:pt x="6681" y="577632"/>
                  </a:lnTo>
                  <a:lnTo>
                    <a:pt x="14862" y="531519"/>
                  </a:lnTo>
                  <a:lnTo>
                    <a:pt x="26118" y="486546"/>
                  </a:lnTo>
                  <a:lnTo>
                    <a:pt x="40335" y="442826"/>
                  </a:lnTo>
                  <a:lnTo>
                    <a:pt x="57400" y="400474"/>
                  </a:lnTo>
                  <a:lnTo>
                    <a:pt x="77198" y="359603"/>
                  </a:lnTo>
                  <a:lnTo>
                    <a:pt x="99616" y="320326"/>
                  </a:lnTo>
                  <a:lnTo>
                    <a:pt x="124539" y="282759"/>
                  </a:lnTo>
                  <a:lnTo>
                    <a:pt x="151855" y="247014"/>
                  </a:lnTo>
                  <a:lnTo>
                    <a:pt x="181448" y="213206"/>
                  </a:lnTo>
                  <a:lnTo>
                    <a:pt x="213206" y="181448"/>
                  </a:lnTo>
                  <a:lnTo>
                    <a:pt x="247014" y="151855"/>
                  </a:lnTo>
                  <a:lnTo>
                    <a:pt x="282759" y="124539"/>
                  </a:lnTo>
                  <a:lnTo>
                    <a:pt x="320326" y="99616"/>
                  </a:lnTo>
                  <a:lnTo>
                    <a:pt x="359603" y="77198"/>
                  </a:lnTo>
                  <a:lnTo>
                    <a:pt x="400474" y="57400"/>
                  </a:lnTo>
                  <a:lnTo>
                    <a:pt x="442826" y="40335"/>
                  </a:lnTo>
                  <a:lnTo>
                    <a:pt x="486546" y="26118"/>
                  </a:lnTo>
                  <a:lnTo>
                    <a:pt x="531519" y="14862"/>
                  </a:lnTo>
                  <a:lnTo>
                    <a:pt x="577632" y="6681"/>
                  </a:lnTo>
                  <a:lnTo>
                    <a:pt x="624770" y="1689"/>
                  </a:lnTo>
                  <a:lnTo>
                    <a:pt x="672820" y="0"/>
                  </a:lnTo>
                  <a:lnTo>
                    <a:pt x="720870" y="1689"/>
                  </a:lnTo>
                  <a:lnTo>
                    <a:pt x="768009" y="6681"/>
                  </a:lnTo>
                  <a:lnTo>
                    <a:pt x="814121" y="14862"/>
                  </a:lnTo>
                  <a:lnTo>
                    <a:pt x="859094" y="26118"/>
                  </a:lnTo>
                  <a:lnTo>
                    <a:pt x="902814" y="40335"/>
                  </a:lnTo>
                  <a:lnTo>
                    <a:pt x="945166" y="57400"/>
                  </a:lnTo>
                  <a:lnTo>
                    <a:pt x="986037" y="77198"/>
                  </a:lnTo>
                  <a:lnTo>
                    <a:pt x="1025314" y="99616"/>
                  </a:lnTo>
                  <a:lnTo>
                    <a:pt x="1062881" y="124539"/>
                  </a:lnTo>
                  <a:lnTo>
                    <a:pt x="1098626" y="151855"/>
                  </a:lnTo>
                  <a:lnTo>
                    <a:pt x="1132434" y="181448"/>
                  </a:lnTo>
                  <a:lnTo>
                    <a:pt x="1164192" y="213206"/>
                  </a:lnTo>
                  <a:lnTo>
                    <a:pt x="1193785" y="247014"/>
                  </a:lnTo>
                  <a:lnTo>
                    <a:pt x="1221101" y="282759"/>
                  </a:lnTo>
                  <a:lnTo>
                    <a:pt x="1246025" y="320326"/>
                  </a:lnTo>
                  <a:lnTo>
                    <a:pt x="1268442" y="359603"/>
                  </a:lnTo>
                  <a:lnTo>
                    <a:pt x="1288240" y="400474"/>
                  </a:lnTo>
                  <a:lnTo>
                    <a:pt x="1305305" y="442826"/>
                  </a:lnTo>
                  <a:lnTo>
                    <a:pt x="1319522" y="486546"/>
                  </a:lnTo>
                  <a:lnTo>
                    <a:pt x="1330778" y="531519"/>
                  </a:lnTo>
                  <a:lnTo>
                    <a:pt x="1338959" y="577632"/>
                  </a:lnTo>
                  <a:lnTo>
                    <a:pt x="1343951" y="624770"/>
                  </a:lnTo>
                  <a:lnTo>
                    <a:pt x="1345641" y="672820"/>
                  </a:lnTo>
                  <a:close/>
                </a:path>
              </a:pathLst>
            </a:custGeom>
            <a:ln w="18300">
              <a:solidFill>
                <a:srgbClr val="B0B0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9616" y="768840"/>
              <a:ext cx="1298448" cy="12984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7905" cy="9144000"/>
            <a:chOff x="0" y="0"/>
            <a:chExt cx="16257905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257651" cy="914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1829" y="5274809"/>
              <a:ext cx="14456410" cy="0"/>
            </a:xfrm>
            <a:custGeom>
              <a:avLst/>
              <a:gdLst/>
              <a:ahLst/>
              <a:cxnLst/>
              <a:rect l="l" t="t" r="r" b="b"/>
              <a:pathLst>
                <a:path w="14456410">
                  <a:moveTo>
                    <a:pt x="14455825" y="0"/>
                  </a:moveTo>
                  <a:lnTo>
                    <a:pt x="0" y="0"/>
                  </a:lnTo>
                </a:path>
              </a:pathLst>
            </a:custGeom>
            <a:ln w="182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2386" y="8567377"/>
            <a:ext cx="482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solidFill>
                  <a:srgbClr val="FFFFFF"/>
                </a:solidFill>
                <a:latin typeface="Calibri"/>
                <a:cs typeface="Calibri"/>
              </a:rPr>
              <a:t>*Το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χρονοδιάγραμμα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εξαρτάται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σειρά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εγκρίσεων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αρμόδιες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Αρχές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6257600" cy="5601436"/>
            <a:chOff x="0" y="0"/>
            <a:chExt cx="16257600" cy="5601436"/>
          </a:xfrm>
        </p:grpSpPr>
        <p:sp>
          <p:nvSpPr>
            <p:cNvPr id="7" name="object 7"/>
            <p:cNvSpPr/>
            <p:nvPr/>
          </p:nvSpPr>
          <p:spPr>
            <a:xfrm>
              <a:off x="1165928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275" y="0"/>
                  </a:moveTo>
                  <a:lnTo>
                    <a:pt x="102090" y="7609"/>
                  </a:lnTo>
                  <a:lnTo>
                    <a:pt x="61113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3" y="269727"/>
                  </a:lnTo>
                  <a:lnTo>
                    <a:pt x="102090" y="290916"/>
                  </a:lnTo>
                  <a:lnTo>
                    <a:pt x="149275" y="298526"/>
                  </a:lnTo>
                  <a:lnTo>
                    <a:pt x="196454" y="290916"/>
                  </a:lnTo>
                  <a:lnTo>
                    <a:pt x="237428" y="269727"/>
                  </a:lnTo>
                  <a:lnTo>
                    <a:pt x="269739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9" y="61110"/>
                  </a:lnTo>
                  <a:lnTo>
                    <a:pt x="237428" y="28799"/>
                  </a:lnTo>
                  <a:lnTo>
                    <a:pt x="196454" y="7609"/>
                  </a:lnTo>
                  <a:lnTo>
                    <a:pt x="14927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165928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9" y="237415"/>
                  </a:lnTo>
                  <a:lnTo>
                    <a:pt x="237428" y="269727"/>
                  </a:lnTo>
                  <a:lnTo>
                    <a:pt x="196454" y="290916"/>
                  </a:lnTo>
                  <a:lnTo>
                    <a:pt x="149275" y="298526"/>
                  </a:lnTo>
                  <a:lnTo>
                    <a:pt x="102090" y="290916"/>
                  </a:lnTo>
                  <a:lnTo>
                    <a:pt x="61113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3" y="28799"/>
                  </a:lnTo>
                  <a:lnTo>
                    <a:pt x="102090" y="7609"/>
                  </a:lnTo>
                  <a:lnTo>
                    <a:pt x="149275" y="0"/>
                  </a:lnTo>
                  <a:lnTo>
                    <a:pt x="196454" y="7609"/>
                  </a:lnTo>
                  <a:lnTo>
                    <a:pt x="237428" y="28799"/>
                  </a:lnTo>
                  <a:lnTo>
                    <a:pt x="269739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9226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149275" y="0"/>
                  </a:moveTo>
                  <a:lnTo>
                    <a:pt x="102090" y="7609"/>
                  </a:lnTo>
                  <a:lnTo>
                    <a:pt x="61113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3" y="269727"/>
                  </a:lnTo>
                  <a:lnTo>
                    <a:pt x="102090" y="290916"/>
                  </a:lnTo>
                  <a:lnTo>
                    <a:pt x="149275" y="298526"/>
                  </a:lnTo>
                  <a:lnTo>
                    <a:pt x="196454" y="290916"/>
                  </a:lnTo>
                  <a:lnTo>
                    <a:pt x="237428" y="269727"/>
                  </a:lnTo>
                  <a:lnTo>
                    <a:pt x="269739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9" y="61110"/>
                  </a:lnTo>
                  <a:lnTo>
                    <a:pt x="237428" y="28799"/>
                  </a:lnTo>
                  <a:lnTo>
                    <a:pt x="196454" y="7609"/>
                  </a:lnTo>
                  <a:lnTo>
                    <a:pt x="14927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9226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9" y="237415"/>
                  </a:lnTo>
                  <a:lnTo>
                    <a:pt x="237428" y="269727"/>
                  </a:lnTo>
                  <a:lnTo>
                    <a:pt x="196454" y="290916"/>
                  </a:lnTo>
                  <a:lnTo>
                    <a:pt x="149275" y="298526"/>
                  </a:lnTo>
                  <a:lnTo>
                    <a:pt x="102090" y="290916"/>
                  </a:lnTo>
                  <a:lnTo>
                    <a:pt x="61113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3" y="28799"/>
                  </a:lnTo>
                  <a:lnTo>
                    <a:pt x="102090" y="7609"/>
                  </a:lnTo>
                  <a:lnTo>
                    <a:pt x="149275" y="0"/>
                  </a:lnTo>
                  <a:lnTo>
                    <a:pt x="196454" y="7609"/>
                  </a:lnTo>
                  <a:lnTo>
                    <a:pt x="237428" y="28799"/>
                  </a:lnTo>
                  <a:lnTo>
                    <a:pt x="269739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2525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149263" y="0"/>
                  </a:moveTo>
                  <a:lnTo>
                    <a:pt x="102084" y="7609"/>
                  </a:lnTo>
                  <a:lnTo>
                    <a:pt x="61110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0" y="269727"/>
                  </a:lnTo>
                  <a:lnTo>
                    <a:pt x="102084" y="290916"/>
                  </a:lnTo>
                  <a:lnTo>
                    <a:pt x="149263" y="298526"/>
                  </a:lnTo>
                  <a:lnTo>
                    <a:pt x="196447" y="290916"/>
                  </a:lnTo>
                  <a:lnTo>
                    <a:pt x="237425" y="269727"/>
                  </a:lnTo>
                  <a:lnTo>
                    <a:pt x="269738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8" y="61110"/>
                  </a:lnTo>
                  <a:lnTo>
                    <a:pt x="237425" y="28799"/>
                  </a:lnTo>
                  <a:lnTo>
                    <a:pt x="196447" y="7609"/>
                  </a:lnTo>
                  <a:lnTo>
                    <a:pt x="14926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2525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8" y="237415"/>
                  </a:lnTo>
                  <a:lnTo>
                    <a:pt x="237425" y="269727"/>
                  </a:lnTo>
                  <a:lnTo>
                    <a:pt x="196447" y="290916"/>
                  </a:lnTo>
                  <a:lnTo>
                    <a:pt x="149263" y="298526"/>
                  </a:lnTo>
                  <a:lnTo>
                    <a:pt x="102084" y="290916"/>
                  </a:lnTo>
                  <a:lnTo>
                    <a:pt x="61110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0" y="28799"/>
                  </a:lnTo>
                  <a:lnTo>
                    <a:pt x="102084" y="7609"/>
                  </a:lnTo>
                  <a:lnTo>
                    <a:pt x="149263" y="0"/>
                  </a:lnTo>
                  <a:lnTo>
                    <a:pt x="196447" y="7609"/>
                  </a:lnTo>
                  <a:lnTo>
                    <a:pt x="237425" y="28799"/>
                  </a:lnTo>
                  <a:lnTo>
                    <a:pt x="269738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5822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275" y="0"/>
                  </a:moveTo>
                  <a:lnTo>
                    <a:pt x="102090" y="7609"/>
                  </a:lnTo>
                  <a:lnTo>
                    <a:pt x="61113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3" y="269727"/>
                  </a:lnTo>
                  <a:lnTo>
                    <a:pt x="102090" y="290916"/>
                  </a:lnTo>
                  <a:lnTo>
                    <a:pt x="149275" y="298526"/>
                  </a:lnTo>
                  <a:lnTo>
                    <a:pt x="196454" y="290916"/>
                  </a:lnTo>
                  <a:lnTo>
                    <a:pt x="237428" y="269727"/>
                  </a:lnTo>
                  <a:lnTo>
                    <a:pt x="269739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9" y="61110"/>
                  </a:lnTo>
                  <a:lnTo>
                    <a:pt x="237428" y="28799"/>
                  </a:lnTo>
                  <a:lnTo>
                    <a:pt x="196454" y="7609"/>
                  </a:lnTo>
                  <a:lnTo>
                    <a:pt x="14927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5822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9" y="237415"/>
                  </a:lnTo>
                  <a:lnTo>
                    <a:pt x="237428" y="269727"/>
                  </a:lnTo>
                  <a:lnTo>
                    <a:pt x="196454" y="290916"/>
                  </a:lnTo>
                  <a:lnTo>
                    <a:pt x="149275" y="298526"/>
                  </a:lnTo>
                  <a:lnTo>
                    <a:pt x="102090" y="290916"/>
                  </a:lnTo>
                  <a:lnTo>
                    <a:pt x="61113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3" y="28799"/>
                  </a:lnTo>
                  <a:lnTo>
                    <a:pt x="102090" y="7609"/>
                  </a:lnTo>
                  <a:lnTo>
                    <a:pt x="149275" y="0"/>
                  </a:lnTo>
                  <a:lnTo>
                    <a:pt x="196454" y="7609"/>
                  </a:lnTo>
                  <a:lnTo>
                    <a:pt x="237428" y="28799"/>
                  </a:lnTo>
                  <a:lnTo>
                    <a:pt x="269739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19120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275" y="0"/>
                  </a:moveTo>
                  <a:lnTo>
                    <a:pt x="102090" y="7609"/>
                  </a:lnTo>
                  <a:lnTo>
                    <a:pt x="61113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3" y="269727"/>
                  </a:lnTo>
                  <a:lnTo>
                    <a:pt x="102090" y="290916"/>
                  </a:lnTo>
                  <a:lnTo>
                    <a:pt x="149275" y="298526"/>
                  </a:lnTo>
                  <a:lnTo>
                    <a:pt x="196454" y="290916"/>
                  </a:lnTo>
                  <a:lnTo>
                    <a:pt x="237428" y="269727"/>
                  </a:lnTo>
                  <a:lnTo>
                    <a:pt x="269739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9" y="61110"/>
                  </a:lnTo>
                  <a:lnTo>
                    <a:pt x="237428" y="28799"/>
                  </a:lnTo>
                  <a:lnTo>
                    <a:pt x="196454" y="7609"/>
                  </a:lnTo>
                  <a:lnTo>
                    <a:pt x="14927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19120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9" y="237415"/>
                  </a:lnTo>
                  <a:lnTo>
                    <a:pt x="237428" y="269727"/>
                  </a:lnTo>
                  <a:lnTo>
                    <a:pt x="196454" y="290916"/>
                  </a:lnTo>
                  <a:lnTo>
                    <a:pt x="149275" y="298526"/>
                  </a:lnTo>
                  <a:lnTo>
                    <a:pt x="102090" y="290916"/>
                  </a:lnTo>
                  <a:lnTo>
                    <a:pt x="61113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3" y="28799"/>
                  </a:lnTo>
                  <a:lnTo>
                    <a:pt x="102090" y="7609"/>
                  </a:lnTo>
                  <a:lnTo>
                    <a:pt x="149275" y="0"/>
                  </a:lnTo>
                  <a:lnTo>
                    <a:pt x="196454" y="7609"/>
                  </a:lnTo>
                  <a:lnTo>
                    <a:pt x="237428" y="28799"/>
                  </a:lnTo>
                  <a:lnTo>
                    <a:pt x="269739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2418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275" y="0"/>
                  </a:moveTo>
                  <a:lnTo>
                    <a:pt x="102090" y="7609"/>
                  </a:lnTo>
                  <a:lnTo>
                    <a:pt x="61113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3" y="269727"/>
                  </a:lnTo>
                  <a:lnTo>
                    <a:pt x="102090" y="290916"/>
                  </a:lnTo>
                  <a:lnTo>
                    <a:pt x="149275" y="298526"/>
                  </a:lnTo>
                  <a:lnTo>
                    <a:pt x="196454" y="290916"/>
                  </a:lnTo>
                  <a:lnTo>
                    <a:pt x="237428" y="269727"/>
                  </a:lnTo>
                  <a:lnTo>
                    <a:pt x="269739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9" y="61110"/>
                  </a:lnTo>
                  <a:lnTo>
                    <a:pt x="237428" y="28799"/>
                  </a:lnTo>
                  <a:lnTo>
                    <a:pt x="196454" y="7609"/>
                  </a:lnTo>
                  <a:lnTo>
                    <a:pt x="14927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32418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9" y="237415"/>
                  </a:lnTo>
                  <a:lnTo>
                    <a:pt x="237428" y="269727"/>
                  </a:lnTo>
                  <a:lnTo>
                    <a:pt x="196454" y="290916"/>
                  </a:lnTo>
                  <a:lnTo>
                    <a:pt x="149275" y="298526"/>
                  </a:lnTo>
                  <a:lnTo>
                    <a:pt x="102090" y="290916"/>
                  </a:lnTo>
                  <a:lnTo>
                    <a:pt x="61113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3" y="28799"/>
                  </a:lnTo>
                  <a:lnTo>
                    <a:pt x="102090" y="7609"/>
                  </a:lnTo>
                  <a:lnTo>
                    <a:pt x="149275" y="0"/>
                  </a:lnTo>
                  <a:lnTo>
                    <a:pt x="196454" y="7609"/>
                  </a:lnTo>
                  <a:lnTo>
                    <a:pt x="237428" y="28799"/>
                  </a:lnTo>
                  <a:lnTo>
                    <a:pt x="269739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45716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275" y="0"/>
                  </a:moveTo>
                  <a:lnTo>
                    <a:pt x="102090" y="7609"/>
                  </a:lnTo>
                  <a:lnTo>
                    <a:pt x="61113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3" y="269727"/>
                  </a:lnTo>
                  <a:lnTo>
                    <a:pt x="102090" y="290916"/>
                  </a:lnTo>
                  <a:lnTo>
                    <a:pt x="149275" y="298526"/>
                  </a:lnTo>
                  <a:lnTo>
                    <a:pt x="196454" y="290916"/>
                  </a:lnTo>
                  <a:lnTo>
                    <a:pt x="237428" y="269727"/>
                  </a:lnTo>
                  <a:lnTo>
                    <a:pt x="269739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9" y="61110"/>
                  </a:lnTo>
                  <a:lnTo>
                    <a:pt x="237428" y="28799"/>
                  </a:lnTo>
                  <a:lnTo>
                    <a:pt x="196454" y="7609"/>
                  </a:lnTo>
                  <a:lnTo>
                    <a:pt x="14927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45716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9" y="237415"/>
                  </a:lnTo>
                  <a:lnTo>
                    <a:pt x="237428" y="269727"/>
                  </a:lnTo>
                  <a:lnTo>
                    <a:pt x="196454" y="290916"/>
                  </a:lnTo>
                  <a:lnTo>
                    <a:pt x="149275" y="298526"/>
                  </a:lnTo>
                  <a:lnTo>
                    <a:pt x="102090" y="290916"/>
                  </a:lnTo>
                  <a:lnTo>
                    <a:pt x="61113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3" y="28799"/>
                  </a:lnTo>
                  <a:lnTo>
                    <a:pt x="102090" y="7609"/>
                  </a:lnTo>
                  <a:lnTo>
                    <a:pt x="149275" y="0"/>
                  </a:lnTo>
                  <a:lnTo>
                    <a:pt x="196454" y="7609"/>
                  </a:lnTo>
                  <a:lnTo>
                    <a:pt x="237428" y="28799"/>
                  </a:lnTo>
                  <a:lnTo>
                    <a:pt x="269739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59016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263" y="0"/>
                  </a:moveTo>
                  <a:lnTo>
                    <a:pt x="102084" y="7609"/>
                  </a:lnTo>
                  <a:lnTo>
                    <a:pt x="61110" y="28799"/>
                  </a:lnTo>
                  <a:lnTo>
                    <a:pt x="28799" y="61110"/>
                  </a:lnTo>
                  <a:lnTo>
                    <a:pt x="7609" y="102084"/>
                  </a:lnTo>
                  <a:lnTo>
                    <a:pt x="0" y="149263"/>
                  </a:lnTo>
                  <a:lnTo>
                    <a:pt x="7609" y="196441"/>
                  </a:lnTo>
                  <a:lnTo>
                    <a:pt x="28799" y="237415"/>
                  </a:lnTo>
                  <a:lnTo>
                    <a:pt x="61110" y="269727"/>
                  </a:lnTo>
                  <a:lnTo>
                    <a:pt x="102084" y="290916"/>
                  </a:lnTo>
                  <a:lnTo>
                    <a:pt x="149263" y="298526"/>
                  </a:lnTo>
                  <a:lnTo>
                    <a:pt x="196447" y="290916"/>
                  </a:lnTo>
                  <a:lnTo>
                    <a:pt x="237425" y="269727"/>
                  </a:lnTo>
                  <a:lnTo>
                    <a:pt x="269738" y="237415"/>
                  </a:lnTo>
                  <a:lnTo>
                    <a:pt x="290929" y="196441"/>
                  </a:lnTo>
                  <a:lnTo>
                    <a:pt x="298538" y="149263"/>
                  </a:lnTo>
                  <a:lnTo>
                    <a:pt x="290929" y="102084"/>
                  </a:lnTo>
                  <a:lnTo>
                    <a:pt x="269738" y="61110"/>
                  </a:lnTo>
                  <a:lnTo>
                    <a:pt x="237425" y="28799"/>
                  </a:lnTo>
                  <a:lnTo>
                    <a:pt x="196447" y="7609"/>
                  </a:lnTo>
                  <a:lnTo>
                    <a:pt x="14926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59016" y="5108858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298538" y="149263"/>
                  </a:moveTo>
                  <a:lnTo>
                    <a:pt x="290929" y="196441"/>
                  </a:lnTo>
                  <a:lnTo>
                    <a:pt x="269738" y="237415"/>
                  </a:lnTo>
                  <a:lnTo>
                    <a:pt x="237425" y="269727"/>
                  </a:lnTo>
                  <a:lnTo>
                    <a:pt x="196447" y="290916"/>
                  </a:lnTo>
                  <a:lnTo>
                    <a:pt x="149263" y="298526"/>
                  </a:lnTo>
                  <a:lnTo>
                    <a:pt x="102084" y="290916"/>
                  </a:lnTo>
                  <a:lnTo>
                    <a:pt x="61110" y="269727"/>
                  </a:lnTo>
                  <a:lnTo>
                    <a:pt x="28799" y="237415"/>
                  </a:lnTo>
                  <a:lnTo>
                    <a:pt x="7609" y="196441"/>
                  </a:lnTo>
                  <a:lnTo>
                    <a:pt x="0" y="149263"/>
                  </a:lnTo>
                  <a:lnTo>
                    <a:pt x="7609" y="102084"/>
                  </a:lnTo>
                  <a:lnTo>
                    <a:pt x="28799" y="61110"/>
                  </a:lnTo>
                  <a:lnTo>
                    <a:pt x="61110" y="28799"/>
                  </a:lnTo>
                  <a:lnTo>
                    <a:pt x="102084" y="7609"/>
                  </a:lnTo>
                  <a:lnTo>
                    <a:pt x="149263" y="0"/>
                  </a:lnTo>
                  <a:lnTo>
                    <a:pt x="196447" y="7609"/>
                  </a:lnTo>
                  <a:lnTo>
                    <a:pt x="237425" y="28799"/>
                  </a:lnTo>
                  <a:lnTo>
                    <a:pt x="269738" y="61110"/>
                  </a:lnTo>
                  <a:lnTo>
                    <a:pt x="290929" y="102084"/>
                  </a:lnTo>
                  <a:lnTo>
                    <a:pt x="298538" y="149263"/>
                  </a:lnTo>
                  <a:close/>
                </a:path>
              </a:pathLst>
            </a:custGeom>
            <a:ln w="108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61919" y="4986756"/>
              <a:ext cx="356235" cy="614680"/>
            </a:xfrm>
            <a:custGeom>
              <a:avLst/>
              <a:gdLst/>
              <a:ahLst/>
              <a:cxnLst/>
              <a:rect l="l" t="t" r="r" b="b"/>
              <a:pathLst>
                <a:path w="356234" h="614679">
                  <a:moveTo>
                    <a:pt x="0" y="0"/>
                  </a:moveTo>
                  <a:lnTo>
                    <a:pt x="355739" y="291058"/>
                  </a:lnTo>
                  <a:lnTo>
                    <a:pt x="0" y="614451"/>
                  </a:lnTo>
                </a:path>
              </a:pathLst>
            </a:custGeom>
            <a:ln w="182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1628" y="0"/>
              <a:ext cx="4735672" cy="97366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257600" cy="193645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42230" y="3661055"/>
            <a:ext cx="1472565" cy="90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6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25/9/2024</a:t>
            </a:r>
            <a:endParaRPr sz="2550" dirty="0">
              <a:latin typeface="Calibri"/>
              <a:cs typeface="Calibri"/>
            </a:endParaRPr>
          </a:p>
          <a:p>
            <a:pPr marL="143510">
              <a:lnSpc>
                <a:spcPts val="19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Έγκριση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endParaRPr sz="1700" dirty="0">
              <a:latin typeface="Calibri"/>
              <a:cs typeface="Calibri"/>
            </a:endParaRPr>
          </a:p>
          <a:p>
            <a:pPr marL="33655">
              <a:lnSpc>
                <a:spcPts val="20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reverse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split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6228" y="5698450"/>
            <a:ext cx="1472565" cy="90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96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4/10/2024</a:t>
            </a:r>
            <a:endParaRPr sz="2550">
              <a:latin typeface="Calibri"/>
              <a:cs typeface="Calibri"/>
            </a:endParaRPr>
          </a:p>
          <a:p>
            <a:pPr algn="ctr">
              <a:lnSpc>
                <a:spcPts val="1925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Έγκριση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Ενημερωτικού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6591" y="5698450"/>
            <a:ext cx="2635885" cy="1163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296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11/10/2024</a:t>
            </a:r>
            <a:endParaRPr sz="2550">
              <a:latin typeface="Calibri"/>
              <a:cs typeface="Calibri"/>
            </a:endParaRPr>
          </a:p>
          <a:p>
            <a:pPr algn="ctr">
              <a:lnSpc>
                <a:spcPts val="19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Έναρξη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διαπραγμάτευσης</a:t>
            </a:r>
            <a:endParaRPr sz="1700">
              <a:latin typeface="Calibri"/>
              <a:cs typeface="Calibri"/>
            </a:endParaRPr>
          </a:p>
          <a:p>
            <a:pPr marL="12700" marR="5080" algn="ctr">
              <a:lnSpc>
                <a:spcPts val="2010"/>
              </a:lnSpc>
              <a:spcBef>
                <a:spcPts val="8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δικαιωμάτων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r>
              <a:rPr sz="1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μετοχών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μετά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reverse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split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93262" y="5698450"/>
            <a:ext cx="2345690" cy="90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296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31/10/2024</a:t>
            </a:r>
            <a:endParaRPr sz="2550">
              <a:latin typeface="Calibri"/>
              <a:cs typeface="Calibri"/>
            </a:endParaRPr>
          </a:p>
          <a:p>
            <a:pPr algn="ctr">
              <a:lnSpc>
                <a:spcPts val="19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Έναρξη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Διαπραγμάτευσης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νέων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μετοχών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62458" y="5698450"/>
            <a:ext cx="2345690" cy="1163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2960"/>
              </a:lnSpc>
              <a:spcBef>
                <a:spcPts val="130"/>
              </a:spcBef>
            </a:pPr>
            <a:r>
              <a:rPr sz="2550" b="1" dirty="0">
                <a:solidFill>
                  <a:srgbClr val="FFFFFF"/>
                </a:solidFill>
                <a:latin typeface="Calibri"/>
                <a:cs typeface="Calibri"/>
              </a:rPr>
              <a:t>Νοε-</a:t>
            </a:r>
            <a:r>
              <a:rPr sz="2550" b="1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550">
              <a:latin typeface="Calibri"/>
              <a:cs typeface="Calibri"/>
            </a:endParaRPr>
          </a:p>
          <a:p>
            <a:pPr algn="ctr">
              <a:lnSpc>
                <a:spcPts val="19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Έναρξη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Διαπραγμάτευσης</a:t>
            </a:r>
            <a:endParaRPr sz="1700">
              <a:latin typeface="Calibri"/>
              <a:cs typeface="Calibri"/>
            </a:endParaRPr>
          </a:p>
          <a:p>
            <a:pPr marL="340360" marR="332740" algn="ctr">
              <a:lnSpc>
                <a:spcPts val="2010"/>
              </a:lnSpc>
              <a:spcBef>
                <a:spcPts val="8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νέων μετοχών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warrants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32686" y="3677227"/>
            <a:ext cx="1647189" cy="90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96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8/10/2024</a:t>
            </a:r>
            <a:endParaRPr sz="2550" dirty="0">
              <a:latin typeface="Calibri"/>
              <a:cs typeface="Calibri"/>
            </a:endParaRPr>
          </a:p>
          <a:p>
            <a:pPr algn="ctr">
              <a:lnSpc>
                <a:spcPts val="1925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Αποκοπή</a:t>
            </a:r>
            <a:endParaRPr sz="1700" dirty="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Δικαιώματος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40921" y="3677227"/>
            <a:ext cx="2033905" cy="90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296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24/10/2024</a:t>
            </a:r>
            <a:endParaRPr sz="2550" dirty="0">
              <a:latin typeface="Calibri"/>
              <a:cs typeface="Calibri"/>
            </a:endParaRPr>
          </a:p>
          <a:p>
            <a:pPr algn="ctr">
              <a:lnSpc>
                <a:spcPts val="19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Ολοκλήρωση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Άσκησης</a:t>
            </a:r>
            <a:endParaRPr sz="1700" dirty="0">
              <a:latin typeface="Calibri"/>
              <a:cs typeface="Calibri"/>
            </a:endParaRPr>
          </a:p>
          <a:p>
            <a:pPr marL="48895" algn="ctr">
              <a:lnSpc>
                <a:spcPts val="20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δικαιωμάτων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76213" y="3677227"/>
            <a:ext cx="2239645" cy="90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2960"/>
              </a:lnSpc>
              <a:spcBef>
                <a:spcPts val="130"/>
              </a:spcBef>
            </a:pPr>
            <a:r>
              <a:rPr sz="2550" b="1" dirty="0">
                <a:solidFill>
                  <a:srgbClr val="FFFFFF"/>
                </a:solidFill>
                <a:latin typeface="Calibri"/>
                <a:cs typeface="Calibri"/>
              </a:rPr>
              <a:t>Οκτ-Νοε-</a:t>
            </a:r>
            <a:r>
              <a:rPr sz="2550" b="1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550" dirty="0">
              <a:latin typeface="Calibri"/>
              <a:cs typeface="Calibri"/>
            </a:endParaRPr>
          </a:p>
          <a:p>
            <a:pPr marL="635" algn="ctr">
              <a:lnSpc>
                <a:spcPts val="19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Περίοδος</a:t>
            </a:r>
            <a:r>
              <a:rPr sz="17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άσκησης</a:t>
            </a:r>
            <a:endParaRPr sz="1700" dirty="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τίτλων κτήσης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(warrants)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308745" y="494983"/>
            <a:ext cx="2010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</a:rPr>
              <a:t>Ενδεικτικό*</a:t>
            </a:r>
            <a:endParaRPr sz="3200"/>
          </a:p>
        </p:txBody>
      </p:sp>
      <p:sp>
        <p:nvSpPr>
          <p:cNvPr id="35" name="object 35"/>
          <p:cNvSpPr txBox="1"/>
          <p:nvPr/>
        </p:nvSpPr>
        <p:spPr>
          <a:xfrm>
            <a:off x="1308745" y="824980"/>
            <a:ext cx="3876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χρονοδιάγραμμα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ΑΜΚ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758169" y="8766099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91201" y="0"/>
            <a:ext cx="2624119" cy="2382237"/>
          </a:xfrm>
          <a:prstGeom prst="rect">
            <a:avLst/>
          </a:prstGeom>
        </p:spPr>
      </p:pic>
      <p:sp>
        <p:nvSpPr>
          <p:cNvPr id="38" name="object 7">
            <a:extLst>
              <a:ext uri="{FF2B5EF4-FFF2-40B4-BE49-F238E27FC236}">
                <a16:creationId xmlns:a16="http://schemas.microsoft.com/office/drawing/2014/main" xmlns="" id="{8464D281-D9D5-F8B6-2BDE-06013AFEA7E2}"/>
              </a:ext>
            </a:extLst>
          </p:cNvPr>
          <p:cNvSpPr/>
          <p:nvPr/>
        </p:nvSpPr>
        <p:spPr>
          <a:xfrm>
            <a:off x="1165927" y="5108858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xmlns="" id="{297E5974-EC6E-E970-552F-AA597A05E0C5}"/>
              </a:ext>
            </a:extLst>
          </p:cNvPr>
          <p:cNvSpPr/>
          <p:nvPr/>
        </p:nvSpPr>
        <p:spPr>
          <a:xfrm>
            <a:off x="2981620" y="510456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xmlns="" id="{C0D5701F-61FA-10A6-1146-5ED14C3C7239}"/>
              </a:ext>
            </a:extLst>
          </p:cNvPr>
          <p:cNvSpPr/>
          <p:nvPr/>
        </p:nvSpPr>
        <p:spPr>
          <a:xfrm>
            <a:off x="4792440" y="5107252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xmlns="" id="{18489DEE-815A-E7D2-1F6C-4C927DF2109E}"/>
              </a:ext>
            </a:extLst>
          </p:cNvPr>
          <p:cNvSpPr/>
          <p:nvPr/>
        </p:nvSpPr>
        <p:spPr>
          <a:xfrm>
            <a:off x="6605821" y="510659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xmlns="" id="{E2F9FBBE-F182-FF76-BFDC-CFBA7CD97542}"/>
              </a:ext>
            </a:extLst>
          </p:cNvPr>
          <p:cNvSpPr/>
          <p:nvPr/>
        </p:nvSpPr>
        <p:spPr>
          <a:xfrm>
            <a:off x="8419119" y="5108243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xmlns="" id="{029225BD-C484-D40E-D4F7-82C303395B99}"/>
              </a:ext>
            </a:extLst>
          </p:cNvPr>
          <p:cNvSpPr/>
          <p:nvPr/>
        </p:nvSpPr>
        <p:spPr>
          <a:xfrm>
            <a:off x="10232076" y="510456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xmlns="" id="{96872547-D33A-CAD1-3073-575AC32194BD}"/>
              </a:ext>
            </a:extLst>
          </p:cNvPr>
          <p:cNvSpPr/>
          <p:nvPr/>
        </p:nvSpPr>
        <p:spPr>
          <a:xfrm>
            <a:off x="12045546" y="5104569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xmlns="" id="{F74D76BF-BCFB-A100-8996-A1CACC003221}"/>
              </a:ext>
            </a:extLst>
          </p:cNvPr>
          <p:cNvSpPr/>
          <p:nvPr/>
        </p:nvSpPr>
        <p:spPr>
          <a:xfrm>
            <a:off x="13853717" y="5109888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149275" y="0"/>
                </a:moveTo>
                <a:lnTo>
                  <a:pt x="102090" y="7609"/>
                </a:lnTo>
                <a:lnTo>
                  <a:pt x="61113" y="28799"/>
                </a:lnTo>
                <a:lnTo>
                  <a:pt x="28799" y="61110"/>
                </a:lnTo>
                <a:lnTo>
                  <a:pt x="7609" y="102084"/>
                </a:lnTo>
                <a:lnTo>
                  <a:pt x="0" y="149263"/>
                </a:lnTo>
                <a:lnTo>
                  <a:pt x="7609" y="196441"/>
                </a:lnTo>
                <a:lnTo>
                  <a:pt x="28799" y="237415"/>
                </a:lnTo>
                <a:lnTo>
                  <a:pt x="61113" y="269727"/>
                </a:lnTo>
                <a:lnTo>
                  <a:pt x="102090" y="290916"/>
                </a:lnTo>
                <a:lnTo>
                  <a:pt x="149275" y="298526"/>
                </a:lnTo>
                <a:lnTo>
                  <a:pt x="196454" y="290916"/>
                </a:lnTo>
                <a:lnTo>
                  <a:pt x="237428" y="269727"/>
                </a:lnTo>
                <a:lnTo>
                  <a:pt x="269739" y="237415"/>
                </a:lnTo>
                <a:lnTo>
                  <a:pt x="290929" y="196441"/>
                </a:lnTo>
                <a:lnTo>
                  <a:pt x="298538" y="149263"/>
                </a:lnTo>
                <a:lnTo>
                  <a:pt x="290929" y="102084"/>
                </a:lnTo>
                <a:lnTo>
                  <a:pt x="269739" y="61110"/>
                </a:lnTo>
                <a:lnTo>
                  <a:pt x="237428" y="28799"/>
                </a:lnTo>
                <a:lnTo>
                  <a:pt x="196454" y="7609"/>
                </a:lnTo>
                <a:lnTo>
                  <a:pt x="149275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745" y="494983"/>
            <a:ext cx="3765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Στόχοι</a:t>
            </a:r>
            <a:r>
              <a:rPr sz="3200" spc="-100" dirty="0"/>
              <a:t> </a:t>
            </a:r>
            <a:r>
              <a:rPr sz="3200" dirty="0"/>
              <a:t>Νέας</a:t>
            </a:r>
            <a:r>
              <a:rPr sz="3200" spc="-95" dirty="0"/>
              <a:t> </a:t>
            </a:r>
            <a:r>
              <a:rPr sz="3200" spc="-10" dirty="0"/>
              <a:t>Τράπεζας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08745" y="824980"/>
            <a:ext cx="2398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6114E"/>
                </a:solidFill>
                <a:latin typeface="Calibri"/>
                <a:cs typeface="Calibri"/>
              </a:rPr>
              <a:t>(2025</a:t>
            </a:r>
            <a:r>
              <a:rPr sz="3200" b="1" spc="-40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6114E"/>
                </a:solidFill>
                <a:latin typeface="Calibri"/>
                <a:cs typeface="Calibri"/>
              </a:rPr>
              <a:t>&amp;</a:t>
            </a:r>
            <a:r>
              <a:rPr sz="3200" b="1" spc="-35" dirty="0">
                <a:solidFill>
                  <a:srgbClr val="16114E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6114E"/>
                </a:solidFill>
                <a:latin typeface="Calibri"/>
                <a:cs typeface="Calibri"/>
              </a:rPr>
              <a:t>2027)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745" y="8766099"/>
            <a:ext cx="7597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*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Σε</a:t>
            </a:r>
            <a:r>
              <a:rPr sz="1200" i="1" spc="-1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επαναλαμβανόμενη</a:t>
            </a:r>
            <a:r>
              <a:rPr sz="1200" i="1" spc="-2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βάση,</a:t>
            </a:r>
            <a:r>
              <a:rPr sz="1200" i="1" spc="-1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εξαιρουμένων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των</a:t>
            </a:r>
            <a:r>
              <a:rPr sz="1200" i="1" spc="-1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έκτακτων</a:t>
            </a:r>
            <a:r>
              <a:rPr sz="1200" i="1" spc="24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**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Άθροισμα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4</a:t>
            </a:r>
            <a:r>
              <a:rPr sz="1200" i="1" spc="-1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συστημικών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τραπεζών</a:t>
            </a:r>
            <a:r>
              <a:rPr sz="1200" i="1" spc="-1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με</a:t>
            </a:r>
            <a:r>
              <a:rPr sz="1200" i="1" spc="-20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12120"/>
                </a:solidFill>
                <a:latin typeface="Calibri"/>
                <a:cs typeface="Calibri"/>
              </a:rPr>
              <a:t>στοιχεία</a:t>
            </a:r>
            <a:r>
              <a:rPr sz="1200" i="1" spc="-15" dirty="0">
                <a:solidFill>
                  <a:srgbClr val="2121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12120"/>
                </a:solidFill>
                <a:latin typeface="Calibri"/>
                <a:cs typeface="Calibri"/>
              </a:rPr>
              <a:t>31/3/2024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58169" y="8766099"/>
            <a:ext cx="128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05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76554" y="683027"/>
            <a:ext cx="1363980" cy="1363980"/>
            <a:chOff x="7876554" y="683027"/>
            <a:chExt cx="1363980" cy="1363980"/>
          </a:xfrm>
        </p:grpSpPr>
        <p:sp>
          <p:nvSpPr>
            <p:cNvPr id="7" name="object 7"/>
            <p:cNvSpPr/>
            <p:nvPr/>
          </p:nvSpPr>
          <p:spPr>
            <a:xfrm>
              <a:off x="7885705" y="692177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833" y="0"/>
                  </a:moveTo>
                  <a:lnTo>
                    <a:pt x="624783" y="1689"/>
                  </a:lnTo>
                  <a:lnTo>
                    <a:pt x="577644" y="6681"/>
                  </a:lnTo>
                  <a:lnTo>
                    <a:pt x="531531" y="14862"/>
                  </a:lnTo>
                  <a:lnTo>
                    <a:pt x="486558" y="26118"/>
                  </a:lnTo>
                  <a:lnTo>
                    <a:pt x="442837" y="40335"/>
                  </a:lnTo>
                  <a:lnTo>
                    <a:pt x="400485" y="57400"/>
                  </a:lnTo>
                  <a:lnTo>
                    <a:pt x="359613" y="77198"/>
                  </a:lnTo>
                  <a:lnTo>
                    <a:pt x="320336" y="99616"/>
                  </a:lnTo>
                  <a:lnTo>
                    <a:pt x="282767" y="124539"/>
                  </a:lnTo>
                  <a:lnTo>
                    <a:pt x="247022" y="151855"/>
                  </a:lnTo>
                  <a:lnTo>
                    <a:pt x="213213" y="181448"/>
                  </a:lnTo>
                  <a:lnTo>
                    <a:pt x="181454" y="213206"/>
                  </a:lnTo>
                  <a:lnTo>
                    <a:pt x="151860" y="247014"/>
                  </a:lnTo>
                  <a:lnTo>
                    <a:pt x="124544" y="282759"/>
                  </a:lnTo>
                  <a:lnTo>
                    <a:pt x="99619" y="320326"/>
                  </a:lnTo>
                  <a:lnTo>
                    <a:pt x="77201" y="359603"/>
                  </a:lnTo>
                  <a:lnTo>
                    <a:pt x="57402" y="400474"/>
                  </a:lnTo>
                  <a:lnTo>
                    <a:pt x="40337" y="442826"/>
                  </a:lnTo>
                  <a:lnTo>
                    <a:pt x="26119" y="486546"/>
                  </a:lnTo>
                  <a:lnTo>
                    <a:pt x="14863" y="531519"/>
                  </a:lnTo>
                  <a:lnTo>
                    <a:pt x="6681" y="577632"/>
                  </a:lnTo>
                  <a:lnTo>
                    <a:pt x="1689" y="624770"/>
                  </a:lnTo>
                  <a:lnTo>
                    <a:pt x="0" y="672820"/>
                  </a:lnTo>
                  <a:lnTo>
                    <a:pt x="1689" y="720870"/>
                  </a:lnTo>
                  <a:lnTo>
                    <a:pt x="6681" y="768009"/>
                  </a:lnTo>
                  <a:lnTo>
                    <a:pt x="14863" y="814121"/>
                  </a:lnTo>
                  <a:lnTo>
                    <a:pt x="26119" y="859094"/>
                  </a:lnTo>
                  <a:lnTo>
                    <a:pt x="40337" y="902814"/>
                  </a:lnTo>
                  <a:lnTo>
                    <a:pt x="57402" y="945166"/>
                  </a:lnTo>
                  <a:lnTo>
                    <a:pt x="77201" y="986037"/>
                  </a:lnTo>
                  <a:lnTo>
                    <a:pt x="99619" y="1025314"/>
                  </a:lnTo>
                  <a:lnTo>
                    <a:pt x="124544" y="1062881"/>
                  </a:lnTo>
                  <a:lnTo>
                    <a:pt x="151860" y="1098626"/>
                  </a:lnTo>
                  <a:lnTo>
                    <a:pt x="181454" y="1132434"/>
                  </a:lnTo>
                  <a:lnTo>
                    <a:pt x="213213" y="1164192"/>
                  </a:lnTo>
                  <a:lnTo>
                    <a:pt x="247022" y="1193785"/>
                  </a:lnTo>
                  <a:lnTo>
                    <a:pt x="282767" y="1221101"/>
                  </a:lnTo>
                  <a:lnTo>
                    <a:pt x="320336" y="1246025"/>
                  </a:lnTo>
                  <a:lnTo>
                    <a:pt x="359613" y="1268442"/>
                  </a:lnTo>
                  <a:lnTo>
                    <a:pt x="400485" y="1288240"/>
                  </a:lnTo>
                  <a:lnTo>
                    <a:pt x="442837" y="1305305"/>
                  </a:lnTo>
                  <a:lnTo>
                    <a:pt x="486558" y="1319522"/>
                  </a:lnTo>
                  <a:lnTo>
                    <a:pt x="531531" y="1330778"/>
                  </a:lnTo>
                  <a:lnTo>
                    <a:pt x="577644" y="1338959"/>
                  </a:lnTo>
                  <a:lnTo>
                    <a:pt x="624783" y="1343951"/>
                  </a:lnTo>
                  <a:lnTo>
                    <a:pt x="672833" y="1345641"/>
                  </a:lnTo>
                  <a:lnTo>
                    <a:pt x="720883" y="1343951"/>
                  </a:lnTo>
                  <a:lnTo>
                    <a:pt x="768021" y="1338959"/>
                  </a:lnTo>
                  <a:lnTo>
                    <a:pt x="814134" y="1330778"/>
                  </a:lnTo>
                  <a:lnTo>
                    <a:pt x="859107" y="1319522"/>
                  </a:lnTo>
                  <a:lnTo>
                    <a:pt x="902827" y="1305305"/>
                  </a:lnTo>
                  <a:lnTo>
                    <a:pt x="945179" y="1288240"/>
                  </a:lnTo>
                  <a:lnTo>
                    <a:pt x="986050" y="1268442"/>
                  </a:lnTo>
                  <a:lnTo>
                    <a:pt x="1025326" y="1246025"/>
                  </a:lnTo>
                  <a:lnTo>
                    <a:pt x="1062894" y="1221101"/>
                  </a:lnTo>
                  <a:lnTo>
                    <a:pt x="1098639" y="1193785"/>
                  </a:lnTo>
                  <a:lnTo>
                    <a:pt x="1132447" y="1164192"/>
                  </a:lnTo>
                  <a:lnTo>
                    <a:pt x="1164205" y="1132434"/>
                  </a:lnTo>
                  <a:lnTo>
                    <a:pt x="1193798" y="1098626"/>
                  </a:lnTo>
                  <a:lnTo>
                    <a:pt x="1221114" y="1062881"/>
                  </a:lnTo>
                  <a:lnTo>
                    <a:pt x="1246037" y="1025314"/>
                  </a:lnTo>
                  <a:lnTo>
                    <a:pt x="1268455" y="986037"/>
                  </a:lnTo>
                  <a:lnTo>
                    <a:pt x="1288253" y="945166"/>
                  </a:lnTo>
                  <a:lnTo>
                    <a:pt x="1305318" y="902814"/>
                  </a:lnTo>
                  <a:lnTo>
                    <a:pt x="1319535" y="859094"/>
                  </a:lnTo>
                  <a:lnTo>
                    <a:pt x="1330791" y="814121"/>
                  </a:lnTo>
                  <a:lnTo>
                    <a:pt x="1338972" y="768009"/>
                  </a:lnTo>
                  <a:lnTo>
                    <a:pt x="1343964" y="720870"/>
                  </a:lnTo>
                  <a:lnTo>
                    <a:pt x="1345653" y="672820"/>
                  </a:lnTo>
                  <a:lnTo>
                    <a:pt x="1343964" y="624770"/>
                  </a:lnTo>
                  <a:lnTo>
                    <a:pt x="1338972" y="577632"/>
                  </a:lnTo>
                  <a:lnTo>
                    <a:pt x="1330791" y="531519"/>
                  </a:lnTo>
                  <a:lnTo>
                    <a:pt x="1319535" y="486546"/>
                  </a:lnTo>
                  <a:lnTo>
                    <a:pt x="1305318" y="442826"/>
                  </a:lnTo>
                  <a:lnTo>
                    <a:pt x="1288253" y="400474"/>
                  </a:lnTo>
                  <a:lnTo>
                    <a:pt x="1268455" y="359603"/>
                  </a:lnTo>
                  <a:lnTo>
                    <a:pt x="1246037" y="320326"/>
                  </a:lnTo>
                  <a:lnTo>
                    <a:pt x="1221114" y="282759"/>
                  </a:lnTo>
                  <a:lnTo>
                    <a:pt x="1193798" y="247014"/>
                  </a:lnTo>
                  <a:lnTo>
                    <a:pt x="1164205" y="213206"/>
                  </a:lnTo>
                  <a:lnTo>
                    <a:pt x="1132447" y="181448"/>
                  </a:lnTo>
                  <a:lnTo>
                    <a:pt x="1098639" y="151855"/>
                  </a:lnTo>
                  <a:lnTo>
                    <a:pt x="1062894" y="124539"/>
                  </a:lnTo>
                  <a:lnTo>
                    <a:pt x="1025326" y="99616"/>
                  </a:lnTo>
                  <a:lnTo>
                    <a:pt x="986050" y="77198"/>
                  </a:lnTo>
                  <a:lnTo>
                    <a:pt x="945179" y="57400"/>
                  </a:lnTo>
                  <a:lnTo>
                    <a:pt x="902827" y="40335"/>
                  </a:lnTo>
                  <a:lnTo>
                    <a:pt x="859107" y="26118"/>
                  </a:lnTo>
                  <a:lnTo>
                    <a:pt x="814134" y="14862"/>
                  </a:lnTo>
                  <a:lnTo>
                    <a:pt x="768021" y="6681"/>
                  </a:lnTo>
                  <a:lnTo>
                    <a:pt x="720883" y="1689"/>
                  </a:lnTo>
                  <a:lnTo>
                    <a:pt x="672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85705" y="692177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1345653" y="672820"/>
                  </a:moveTo>
                  <a:lnTo>
                    <a:pt x="1343964" y="720870"/>
                  </a:lnTo>
                  <a:lnTo>
                    <a:pt x="1338972" y="768009"/>
                  </a:lnTo>
                  <a:lnTo>
                    <a:pt x="1330791" y="814121"/>
                  </a:lnTo>
                  <a:lnTo>
                    <a:pt x="1319535" y="859094"/>
                  </a:lnTo>
                  <a:lnTo>
                    <a:pt x="1305318" y="902814"/>
                  </a:lnTo>
                  <a:lnTo>
                    <a:pt x="1288253" y="945166"/>
                  </a:lnTo>
                  <a:lnTo>
                    <a:pt x="1268455" y="986037"/>
                  </a:lnTo>
                  <a:lnTo>
                    <a:pt x="1246037" y="1025314"/>
                  </a:lnTo>
                  <a:lnTo>
                    <a:pt x="1221114" y="1062881"/>
                  </a:lnTo>
                  <a:lnTo>
                    <a:pt x="1193798" y="1098626"/>
                  </a:lnTo>
                  <a:lnTo>
                    <a:pt x="1164205" y="1132434"/>
                  </a:lnTo>
                  <a:lnTo>
                    <a:pt x="1132447" y="1164192"/>
                  </a:lnTo>
                  <a:lnTo>
                    <a:pt x="1098639" y="1193785"/>
                  </a:lnTo>
                  <a:lnTo>
                    <a:pt x="1062894" y="1221101"/>
                  </a:lnTo>
                  <a:lnTo>
                    <a:pt x="1025326" y="1246025"/>
                  </a:lnTo>
                  <a:lnTo>
                    <a:pt x="986050" y="1268442"/>
                  </a:lnTo>
                  <a:lnTo>
                    <a:pt x="945179" y="1288240"/>
                  </a:lnTo>
                  <a:lnTo>
                    <a:pt x="902827" y="1305305"/>
                  </a:lnTo>
                  <a:lnTo>
                    <a:pt x="859107" y="1319522"/>
                  </a:lnTo>
                  <a:lnTo>
                    <a:pt x="814134" y="1330778"/>
                  </a:lnTo>
                  <a:lnTo>
                    <a:pt x="768021" y="1338959"/>
                  </a:lnTo>
                  <a:lnTo>
                    <a:pt x="720883" y="1343951"/>
                  </a:lnTo>
                  <a:lnTo>
                    <a:pt x="672833" y="1345641"/>
                  </a:lnTo>
                  <a:lnTo>
                    <a:pt x="624783" y="1343951"/>
                  </a:lnTo>
                  <a:lnTo>
                    <a:pt x="577644" y="1338959"/>
                  </a:lnTo>
                  <a:lnTo>
                    <a:pt x="531531" y="1330778"/>
                  </a:lnTo>
                  <a:lnTo>
                    <a:pt x="486558" y="1319522"/>
                  </a:lnTo>
                  <a:lnTo>
                    <a:pt x="442837" y="1305305"/>
                  </a:lnTo>
                  <a:lnTo>
                    <a:pt x="400485" y="1288240"/>
                  </a:lnTo>
                  <a:lnTo>
                    <a:pt x="359613" y="1268442"/>
                  </a:lnTo>
                  <a:lnTo>
                    <a:pt x="320336" y="1246025"/>
                  </a:lnTo>
                  <a:lnTo>
                    <a:pt x="282767" y="1221101"/>
                  </a:lnTo>
                  <a:lnTo>
                    <a:pt x="247022" y="1193785"/>
                  </a:lnTo>
                  <a:lnTo>
                    <a:pt x="213213" y="1164192"/>
                  </a:lnTo>
                  <a:lnTo>
                    <a:pt x="181454" y="1132434"/>
                  </a:lnTo>
                  <a:lnTo>
                    <a:pt x="151860" y="1098626"/>
                  </a:lnTo>
                  <a:lnTo>
                    <a:pt x="124544" y="1062881"/>
                  </a:lnTo>
                  <a:lnTo>
                    <a:pt x="99619" y="1025314"/>
                  </a:lnTo>
                  <a:lnTo>
                    <a:pt x="77201" y="986037"/>
                  </a:lnTo>
                  <a:lnTo>
                    <a:pt x="57402" y="945166"/>
                  </a:lnTo>
                  <a:lnTo>
                    <a:pt x="40337" y="902814"/>
                  </a:lnTo>
                  <a:lnTo>
                    <a:pt x="26119" y="859094"/>
                  </a:lnTo>
                  <a:lnTo>
                    <a:pt x="14863" y="814121"/>
                  </a:lnTo>
                  <a:lnTo>
                    <a:pt x="6681" y="768009"/>
                  </a:lnTo>
                  <a:lnTo>
                    <a:pt x="1689" y="720870"/>
                  </a:lnTo>
                  <a:lnTo>
                    <a:pt x="0" y="672820"/>
                  </a:lnTo>
                  <a:lnTo>
                    <a:pt x="1689" y="624770"/>
                  </a:lnTo>
                  <a:lnTo>
                    <a:pt x="6681" y="577632"/>
                  </a:lnTo>
                  <a:lnTo>
                    <a:pt x="14863" y="531519"/>
                  </a:lnTo>
                  <a:lnTo>
                    <a:pt x="26119" y="486546"/>
                  </a:lnTo>
                  <a:lnTo>
                    <a:pt x="40337" y="442826"/>
                  </a:lnTo>
                  <a:lnTo>
                    <a:pt x="57402" y="400474"/>
                  </a:lnTo>
                  <a:lnTo>
                    <a:pt x="77201" y="359603"/>
                  </a:lnTo>
                  <a:lnTo>
                    <a:pt x="99619" y="320326"/>
                  </a:lnTo>
                  <a:lnTo>
                    <a:pt x="124544" y="282759"/>
                  </a:lnTo>
                  <a:lnTo>
                    <a:pt x="151860" y="247014"/>
                  </a:lnTo>
                  <a:lnTo>
                    <a:pt x="181454" y="213206"/>
                  </a:lnTo>
                  <a:lnTo>
                    <a:pt x="213213" y="181448"/>
                  </a:lnTo>
                  <a:lnTo>
                    <a:pt x="247022" y="151855"/>
                  </a:lnTo>
                  <a:lnTo>
                    <a:pt x="282767" y="124539"/>
                  </a:lnTo>
                  <a:lnTo>
                    <a:pt x="320336" y="99616"/>
                  </a:lnTo>
                  <a:lnTo>
                    <a:pt x="359613" y="77198"/>
                  </a:lnTo>
                  <a:lnTo>
                    <a:pt x="400485" y="57400"/>
                  </a:lnTo>
                  <a:lnTo>
                    <a:pt x="442837" y="40335"/>
                  </a:lnTo>
                  <a:lnTo>
                    <a:pt x="486558" y="26118"/>
                  </a:lnTo>
                  <a:lnTo>
                    <a:pt x="531531" y="14862"/>
                  </a:lnTo>
                  <a:lnTo>
                    <a:pt x="577644" y="6681"/>
                  </a:lnTo>
                  <a:lnTo>
                    <a:pt x="624783" y="1689"/>
                  </a:lnTo>
                  <a:lnTo>
                    <a:pt x="672833" y="0"/>
                  </a:lnTo>
                  <a:lnTo>
                    <a:pt x="720883" y="1689"/>
                  </a:lnTo>
                  <a:lnTo>
                    <a:pt x="768021" y="6681"/>
                  </a:lnTo>
                  <a:lnTo>
                    <a:pt x="814134" y="14862"/>
                  </a:lnTo>
                  <a:lnTo>
                    <a:pt x="859107" y="26118"/>
                  </a:lnTo>
                  <a:lnTo>
                    <a:pt x="902827" y="40335"/>
                  </a:lnTo>
                  <a:lnTo>
                    <a:pt x="945179" y="57400"/>
                  </a:lnTo>
                  <a:lnTo>
                    <a:pt x="986050" y="77198"/>
                  </a:lnTo>
                  <a:lnTo>
                    <a:pt x="1025326" y="99616"/>
                  </a:lnTo>
                  <a:lnTo>
                    <a:pt x="1062894" y="124539"/>
                  </a:lnTo>
                  <a:lnTo>
                    <a:pt x="1098639" y="151855"/>
                  </a:lnTo>
                  <a:lnTo>
                    <a:pt x="1132447" y="181448"/>
                  </a:lnTo>
                  <a:lnTo>
                    <a:pt x="1164205" y="213206"/>
                  </a:lnTo>
                  <a:lnTo>
                    <a:pt x="1193798" y="247014"/>
                  </a:lnTo>
                  <a:lnTo>
                    <a:pt x="1221114" y="282759"/>
                  </a:lnTo>
                  <a:lnTo>
                    <a:pt x="1246037" y="320326"/>
                  </a:lnTo>
                  <a:lnTo>
                    <a:pt x="1268455" y="359603"/>
                  </a:lnTo>
                  <a:lnTo>
                    <a:pt x="1288253" y="400474"/>
                  </a:lnTo>
                  <a:lnTo>
                    <a:pt x="1305318" y="442826"/>
                  </a:lnTo>
                  <a:lnTo>
                    <a:pt x="1319535" y="486546"/>
                  </a:lnTo>
                  <a:lnTo>
                    <a:pt x="1330791" y="531519"/>
                  </a:lnTo>
                  <a:lnTo>
                    <a:pt x="1338972" y="577632"/>
                  </a:lnTo>
                  <a:lnTo>
                    <a:pt x="1343964" y="624770"/>
                  </a:lnTo>
                  <a:lnTo>
                    <a:pt x="1345653" y="672820"/>
                  </a:lnTo>
                  <a:close/>
                </a:path>
              </a:pathLst>
            </a:custGeom>
            <a:ln w="18300">
              <a:solidFill>
                <a:srgbClr val="B0B0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9653" y="809830"/>
              <a:ext cx="1201585" cy="120159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7B6839-B8EA-76DF-3458-038C915FFCA2}"/>
              </a:ext>
            </a:extLst>
          </p:cNvPr>
          <p:cNvSpPr txBox="1"/>
          <p:nvPr/>
        </p:nvSpPr>
        <p:spPr>
          <a:xfrm>
            <a:off x="1068006" y="2272225"/>
            <a:ext cx="4323085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56709"/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Ενήμερες Χορηγήσεις (€ δισ.)</a:t>
            </a:r>
            <a:endParaRPr lang="en-US" sz="1700" b="1" dirty="0">
              <a:solidFill>
                <a:schemeClr val="tx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AF0F45-D55D-D6A1-CA5E-CFA8149701A6}"/>
              </a:ext>
            </a:extLst>
          </p:cNvPr>
          <p:cNvSpPr txBox="1"/>
          <p:nvPr/>
        </p:nvSpPr>
        <p:spPr>
          <a:xfrm>
            <a:off x="1048400" y="5924939"/>
            <a:ext cx="435709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Απόδοση Κεφαλαίων</a:t>
            </a:r>
            <a:r>
              <a:rPr lang="en-US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 (</a:t>
            </a:r>
            <a:r>
              <a:rPr lang="en-US" sz="1700" b="1" dirty="0" err="1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RoTE</a:t>
            </a:r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%</a:t>
            </a:r>
            <a:r>
              <a:rPr lang="en-US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)</a:t>
            </a:r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en-US" sz="1700" b="1" dirty="0">
              <a:solidFill>
                <a:schemeClr val="tx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8AD6BD-69F2-23D3-AE06-157A2AE10D10}"/>
              </a:ext>
            </a:extLst>
          </p:cNvPr>
          <p:cNvSpPr txBox="1"/>
          <p:nvPr/>
        </p:nvSpPr>
        <p:spPr>
          <a:xfrm>
            <a:off x="6248260" y="2272225"/>
            <a:ext cx="356153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56709"/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Καταθέσεις (€ δισ.) </a:t>
            </a:r>
            <a:endParaRPr lang="en-US" sz="1700" b="1" dirty="0">
              <a:solidFill>
                <a:schemeClr val="tx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6FA500-36EE-4765-2AF8-9CA1D23A33FE}"/>
              </a:ext>
            </a:extLst>
          </p:cNvPr>
          <p:cNvSpPr txBox="1"/>
          <p:nvPr/>
        </p:nvSpPr>
        <p:spPr>
          <a:xfrm>
            <a:off x="6304357" y="5919353"/>
            <a:ext cx="4086652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56709"/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Δείκτης ΜΕΑ (</a:t>
            </a:r>
            <a:r>
              <a:rPr lang="en-US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NPE %</a:t>
            </a:r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)</a:t>
            </a:r>
            <a:endParaRPr lang="en-US" sz="1700" b="1" dirty="0">
              <a:solidFill>
                <a:schemeClr val="tx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6351258-3884-4348-B7D1-E77C9787A435}"/>
              </a:ext>
            </a:extLst>
          </p:cNvPr>
          <p:cNvSpPr txBox="1"/>
          <p:nvPr/>
        </p:nvSpPr>
        <p:spPr>
          <a:xfrm>
            <a:off x="11321573" y="2272226"/>
            <a:ext cx="4323085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56709"/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Κέρδη προ προβλέψεων (ΡΡΙ, € εκατ.)</a:t>
            </a:r>
            <a:endParaRPr lang="en-US" sz="1700" b="1" dirty="0">
              <a:solidFill>
                <a:schemeClr val="tx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F605F8-01D1-7853-AC34-5776DBBE1A97}"/>
              </a:ext>
            </a:extLst>
          </p:cNvPr>
          <p:cNvSpPr txBox="1"/>
          <p:nvPr/>
        </p:nvSpPr>
        <p:spPr>
          <a:xfrm>
            <a:off x="11308872" y="5881254"/>
            <a:ext cx="499666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56709"/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Κεφαλαιακή Επάρκεια (</a:t>
            </a:r>
            <a:r>
              <a:rPr lang="en-US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CET1</a:t>
            </a:r>
            <a:r>
              <a:rPr lang="el-GR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 %</a:t>
            </a:r>
            <a:r>
              <a:rPr lang="en-US" sz="1700" b="1" dirty="0">
                <a:solidFill>
                  <a:schemeClr val="tx2"/>
                </a:solidFill>
                <a:latin typeface="+mj-lt"/>
                <a:cs typeface="Segoe UI" panose="020B0502040204020203" pitchFamily="34" charset="0"/>
              </a:rPr>
              <a:t>)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8C7C8BB3-4A97-BF0D-D5C1-E8C64E35B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560677"/>
              </p:ext>
            </p:extLst>
          </p:nvPr>
        </p:nvGraphicFramePr>
        <p:xfrm>
          <a:off x="1103745" y="2900411"/>
          <a:ext cx="4410675" cy="217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741ECA3E-AE39-9A4B-83E1-014EAEBA0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20408"/>
              </p:ext>
            </p:extLst>
          </p:nvPr>
        </p:nvGraphicFramePr>
        <p:xfrm>
          <a:off x="6304357" y="2910023"/>
          <a:ext cx="4597400" cy="217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AB1CFBCB-64FE-F299-064C-2201668F4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11406"/>
              </p:ext>
            </p:extLst>
          </p:nvPr>
        </p:nvGraphicFramePr>
        <p:xfrm>
          <a:off x="11296527" y="2916950"/>
          <a:ext cx="4597400" cy="217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E8224C00-D709-8148-BE4F-B08C20CC9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998397"/>
              </p:ext>
            </p:extLst>
          </p:nvPr>
        </p:nvGraphicFramePr>
        <p:xfrm>
          <a:off x="1050023" y="6376896"/>
          <a:ext cx="4597400" cy="217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34742B27-A7E8-CA93-AA20-C49661503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703749"/>
              </p:ext>
            </p:extLst>
          </p:nvPr>
        </p:nvGraphicFramePr>
        <p:xfrm>
          <a:off x="6288743" y="6376896"/>
          <a:ext cx="4597400" cy="217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9FE53DC-5678-027D-DB73-B4F99447023A}"/>
              </a:ext>
            </a:extLst>
          </p:cNvPr>
          <p:cNvSpPr txBox="1"/>
          <p:nvPr/>
        </p:nvSpPr>
        <p:spPr>
          <a:xfrm>
            <a:off x="6745615" y="6274080"/>
            <a:ext cx="62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56%</a:t>
            </a:r>
            <a:endParaRPr lang="en-US" sz="1400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2B0AB561-8A47-7401-CD81-2E03C102E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774737"/>
              </p:ext>
            </p:extLst>
          </p:nvPr>
        </p:nvGraphicFramePr>
        <p:xfrm>
          <a:off x="11308871" y="6392435"/>
          <a:ext cx="4597400" cy="217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P spid="21" grpId="0"/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141" y="3804738"/>
            <a:ext cx="8507730" cy="1699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990"/>
              </a:lnSpc>
              <a:spcBef>
                <a:spcPts val="130"/>
              </a:spcBef>
            </a:pPr>
            <a:r>
              <a:rPr sz="6050" b="1" dirty="0">
                <a:solidFill>
                  <a:srgbClr val="FFFFFF"/>
                </a:solidFill>
                <a:latin typeface="Calibri"/>
                <a:cs typeface="Calibri"/>
              </a:rPr>
              <a:t>Έκτακτη</a:t>
            </a:r>
            <a:r>
              <a:rPr sz="60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50" b="1" dirty="0">
                <a:solidFill>
                  <a:srgbClr val="FFFFFF"/>
                </a:solidFill>
                <a:latin typeface="Calibri"/>
                <a:cs typeface="Calibri"/>
              </a:rPr>
              <a:t>Γενική</a:t>
            </a:r>
            <a:r>
              <a:rPr sz="60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50" b="1" spc="-10" dirty="0">
                <a:solidFill>
                  <a:srgbClr val="FFFFFF"/>
                </a:solidFill>
                <a:latin typeface="Calibri"/>
                <a:cs typeface="Calibri"/>
              </a:rPr>
              <a:t>Συνέλευση</a:t>
            </a:r>
            <a:endParaRPr sz="6050">
              <a:latin typeface="Calibri"/>
              <a:cs typeface="Calibri"/>
            </a:endParaRPr>
          </a:p>
          <a:p>
            <a:pPr marL="12700">
              <a:lnSpc>
                <a:spcPts val="6150"/>
              </a:lnSpc>
            </a:pPr>
            <a:r>
              <a:rPr sz="5350" dirty="0">
                <a:solidFill>
                  <a:srgbClr val="FF6700"/>
                </a:solidFill>
                <a:latin typeface="Calibri Light"/>
                <a:cs typeface="Calibri Light"/>
              </a:rPr>
              <a:t>25</a:t>
            </a:r>
            <a:r>
              <a:rPr sz="5350" spc="5" dirty="0">
                <a:solidFill>
                  <a:srgbClr val="FF6700"/>
                </a:solidFill>
                <a:latin typeface="Calibri Light"/>
                <a:cs typeface="Calibri Light"/>
              </a:rPr>
              <a:t> </a:t>
            </a:r>
            <a:r>
              <a:rPr sz="5350" dirty="0">
                <a:solidFill>
                  <a:srgbClr val="FF6700"/>
                </a:solidFill>
                <a:latin typeface="Calibri Light"/>
                <a:cs typeface="Calibri Light"/>
              </a:rPr>
              <a:t>Σεπτεμβρίου </a:t>
            </a:r>
            <a:r>
              <a:rPr sz="5350" spc="-20" dirty="0">
                <a:solidFill>
                  <a:srgbClr val="FF6700"/>
                </a:solidFill>
                <a:latin typeface="Calibri Light"/>
                <a:cs typeface="Calibri Light"/>
              </a:rPr>
              <a:t>2024</a:t>
            </a:r>
            <a:endParaRPr sz="535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3030" y="0"/>
            <a:ext cx="14260830" cy="9144000"/>
            <a:chOff x="1233030" y="0"/>
            <a:chExt cx="14260830" cy="914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030" y="0"/>
              <a:ext cx="4735664" cy="37621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5199" y="4913909"/>
              <a:ext cx="5608343" cy="4230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11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525</Words>
  <Application>Microsoft Office PowerPoint</Application>
  <PresentationFormat>Custom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Calibri</vt:lpstr>
      <vt:lpstr>Calibri Light</vt:lpstr>
      <vt:lpstr>Segoe UI</vt:lpstr>
      <vt:lpstr>Office Theme</vt:lpstr>
      <vt:lpstr>Έκτακτη Γενική Συνέλευση 25 Σεπτεμβρίου 2024</vt:lpstr>
      <vt:lpstr>Χρήση Κεφαλαίων ΑΜΚ</vt:lpstr>
      <vt:lpstr>Διάρθρωση και Όροι ΑΜΚ</vt:lpstr>
      <vt:lpstr>Ενημέρωση για μετόχους πρώην Παγκρήτιας</vt:lpstr>
      <vt:lpstr>Ενδεικτικό*</vt:lpstr>
      <vt:lpstr>Στόχοι Νέας Τράπεζας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 dimension copy</dc:title>
  <dc:creator>Haikou  Roi</dc:creator>
  <cp:lastModifiedBy>Pantelis Arsenis</cp:lastModifiedBy>
  <cp:revision>5</cp:revision>
  <dcterms:created xsi:type="dcterms:W3CDTF">2024-09-20T07:51:25Z</dcterms:created>
  <dcterms:modified xsi:type="dcterms:W3CDTF">2024-09-25T13:39:59Z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Adobe Illustrator 28.7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2024-09-20T00:00:00Z</vt:filetime>
  </property>
  <property fmtid="{D5CDD505-2E9C-101B-9397-08002B2CF9AE}" pid="6" name="Producer">
    <vt:lpwstr>Adobe PDF library 17.00</vt:lpwstr>
  </property>
</Properties>
</file>